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27"/>
  </p:notesMasterIdLst>
  <p:sldIdLst>
    <p:sldId id="462" r:id="rId2"/>
    <p:sldId id="333" r:id="rId3"/>
    <p:sldId id="662" r:id="rId4"/>
    <p:sldId id="459" r:id="rId5"/>
    <p:sldId id="346" r:id="rId6"/>
    <p:sldId id="358" r:id="rId7"/>
    <p:sldId id="359" r:id="rId8"/>
    <p:sldId id="345" r:id="rId9"/>
    <p:sldId id="658" r:id="rId10"/>
    <p:sldId id="663" r:id="rId11"/>
    <p:sldId id="338" r:id="rId12"/>
    <p:sldId id="463" r:id="rId13"/>
    <p:sldId id="468" r:id="rId14"/>
    <p:sldId id="369" r:id="rId15"/>
    <p:sldId id="471" r:id="rId16"/>
    <p:sldId id="460" r:id="rId17"/>
    <p:sldId id="479" r:id="rId18"/>
    <p:sldId id="480" r:id="rId19"/>
    <p:sldId id="481" r:id="rId20"/>
    <p:sldId id="482" r:id="rId21"/>
    <p:sldId id="375" r:id="rId22"/>
    <p:sldId id="473" r:id="rId23"/>
    <p:sldId id="474" r:id="rId24"/>
    <p:sldId id="475" r:id="rId25"/>
    <p:sldId id="622" r:id="rId26"/>
    <p:sldId id="419" r:id="rId27"/>
    <p:sldId id="461" r:id="rId28"/>
    <p:sldId id="378" r:id="rId29"/>
    <p:sldId id="379" r:id="rId30"/>
    <p:sldId id="365" r:id="rId31"/>
    <p:sldId id="366" r:id="rId32"/>
    <p:sldId id="623" r:id="rId33"/>
    <p:sldId id="381" r:id="rId34"/>
    <p:sldId id="382" r:id="rId35"/>
    <p:sldId id="407" r:id="rId36"/>
    <p:sldId id="624" r:id="rId37"/>
    <p:sldId id="469" r:id="rId38"/>
    <p:sldId id="386" r:id="rId39"/>
    <p:sldId id="389" r:id="rId40"/>
    <p:sldId id="390" r:id="rId41"/>
    <p:sldId id="394" r:id="rId42"/>
    <p:sldId id="395" r:id="rId43"/>
    <p:sldId id="402" r:id="rId44"/>
    <p:sldId id="418" r:id="rId45"/>
    <p:sldId id="397" r:id="rId46"/>
    <p:sldId id="399" r:id="rId47"/>
    <p:sldId id="403" r:id="rId48"/>
    <p:sldId id="405" r:id="rId49"/>
    <p:sldId id="406" r:id="rId50"/>
    <p:sldId id="486" r:id="rId51"/>
    <p:sldId id="420" r:id="rId52"/>
    <p:sldId id="433" r:id="rId53"/>
    <p:sldId id="408" r:id="rId54"/>
    <p:sldId id="410" r:id="rId55"/>
    <p:sldId id="411" r:id="rId56"/>
    <p:sldId id="625" r:id="rId57"/>
    <p:sldId id="424" r:id="rId58"/>
    <p:sldId id="492" r:id="rId59"/>
    <p:sldId id="497" r:id="rId60"/>
    <p:sldId id="493" r:id="rId61"/>
    <p:sldId id="494" r:id="rId62"/>
    <p:sldId id="498" r:id="rId63"/>
    <p:sldId id="499" r:id="rId64"/>
    <p:sldId id="500" r:id="rId65"/>
    <p:sldId id="502" r:id="rId66"/>
    <p:sldId id="508" r:id="rId67"/>
    <p:sldId id="503" r:id="rId68"/>
    <p:sldId id="504" r:id="rId69"/>
    <p:sldId id="505" r:id="rId70"/>
    <p:sldId id="506" r:id="rId71"/>
    <p:sldId id="507" r:id="rId72"/>
    <p:sldId id="509" r:id="rId73"/>
    <p:sldId id="510" r:id="rId74"/>
    <p:sldId id="431" r:id="rId75"/>
    <p:sldId id="511" r:id="rId76"/>
    <p:sldId id="432" r:id="rId77"/>
    <p:sldId id="427" r:id="rId78"/>
    <p:sldId id="512" r:id="rId79"/>
    <p:sldId id="513" r:id="rId80"/>
    <p:sldId id="514" r:id="rId81"/>
    <p:sldId id="515" r:id="rId82"/>
    <p:sldId id="516" r:id="rId83"/>
    <p:sldId id="425" r:id="rId84"/>
    <p:sldId id="434" r:id="rId85"/>
    <p:sldId id="517" r:id="rId86"/>
    <p:sldId id="518" r:id="rId87"/>
    <p:sldId id="626" r:id="rId88"/>
    <p:sldId id="520" r:id="rId89"/>
    <p:sldId id="521" r:id="rId90"/>
    <p:sldId id="522" r:id="rId91"/>
    <p:sldId id="627" r:id="rId92"/>
    <p:sldId id="628" r:id="rId93"/>
    <p:sldId id="629" r:id="rId94"/>
    <p:sldId id="630" r:id="rId95"/>
    <p:sldId id="631" r:id="rId96"/>
    <p:sldId id="528" r:id="rId97"/>
    <p:sldId id="422" r:id="rId98"/>
    <p:sldId id="632" r:id="rId99"/>
    <p:sldId id="470" r:id="rId100"/>
    <p:sldId id="488" r:id="rId101"/>
    <p:sldId id="483" r:id="rId102"/>
    <p:sldId id="484" r:id="rId103"/>
    <p:sldId id="635" r:id="rId104"/>
    <p:sldId id="634" r:id="rId105"/>
    <p:sldId id="485" r:id="rId106"/>
    <p:sldId id="487" r:id="rId107"/>
    <p:sldId id="441" r:id="rId108"/>
    <p:sldId id="442" r:id="rId109"/>
    <p:sldId id="443" r:id="rId110"/>
    <p:sldId id="440" r:id="rId111"/>
    <p:sldId id="297" r:id="rId112"/>
    <p:sldId id="298" r:id="rId113"/>
    <p:sldId id="299" r:id="rId114"/>
    <p:sldId id="300" r:id="rId115"/>
    <p:sldId id="301" r:id="rId116"/>
    <p:sldId id="302" r:id="rId117"/>
    <p:sldId id="303" r:id="rId118"/>
    <p:sldId id="659" r:id="rId119"/>
    <p:sldId id="664" r:id="rId120"/>
    <p:sldId id="666" r:id="rId121"/>
    <p:sldId id="668" r:id="rId122"/>
    <p:sldId id="665" r:id="rId123"/>
    <p:sldId id="673" r:id="rId124"/>
    <p:sldId id="674" r:id="rId125"/>
    <p:sldId id="661" r:id="rId12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pport Presentation" id="{0E1B9A3B-9F27-4782-AEB0-A3D49C20A0F5}">
          <p14:sldIdLst>
            <p14:sldId id="462"/>
            <p14:sldId id="333"/>
            <p14:sldId id="662"/>
            <p14:sldId id="459"/>
            <p14:sldId id="346"/>
            <p14:sldId id="358"/>
            <p14:sldId id="359"/>
            <p14:sldId id="345"/>
            <p14:sldId id="658"/>
            <p14:sldId id="663"/>
            <p14:sldId id="338"/>
            <p14:sldId id="463"/>
          </p14:sldIdLst>
        </p14:section>
        <p14:section name="Design" id="{B7A70B79-5EC4-4522-8919-B1AAC7CE2CD0}">
          <p14:sldIdLst>
            <p14:sldId id="468"/>
            <p14:sldId id="369"/>
            <p14:sldId id="471"/>
            <p14:sldId id="460"/>
            <p14:sldId id="479"/>
            <p14:sldId id="480"/>
            <p14:sldId id="481"/>
            <p14:sldId id="482"/>
            <p14:sldId id="375"/>
            <p14:sldId id="473"/>
            <p14:sldId id="474"/>
            <p14:sldId id="475"/>
            <p14:sldId id="622"/>
            <p14:sldId id="419"/>
            <p14:sldId id="461"/>
            <p14:sldId id="378"/>
            <p14:sldId id="379"/>
            <p14:sldId id="365"/>
            <p14:sldId id="366"/>
            <p14:sldId id="623"/>
            <p14:sldId id="381"/>
            <p14:sldId id="382"/>
            <p14:sldId id="407"/>
            <p14:sldId id="624"/>
          </p14:sldIdLst>
        </p14:section>
        <p14:section name="Installation" id="{4C1EFEE6-F1FF-4765-B0F3-4E04BF5AD627}">
          <p14:sldIdLst>
            <p14:sldId id="469"/>
            <p14:sldId id="386"/>
            <p14:sldId id="389"/>
            <p14:sldId id="390"/>
            <p14:sldId id="394"/>
            <p14:sldId id="395"/>
            <p14:sldId id="402"/>
            <p14:sldId id="418"/>
            <p14:sldId id="397"/>
            <p14:sldId id="399"/>
            <p14:sldId id="403"/>
            <p14:sldId id="405"/>
            <p14:sldId id="406"/>
            <p14:sldId id="486"/>
          </p14:sldIdLst>
        </p14:section>
        <p14:section name="Configure" id="{31310C20-DE52-4B20-BD94-FB3656DE2A80}">
          <p14:sldIdLst>
            <p14:sldId id="420"/>
            <p14:sldId id="433"/>
            <p14:sldId id="408"/>
            <p14:sldId id="410"/>
            <p14:sldId id="411"/>
            <p14:sldId id="625"/>
            <p14:sldId id="424"/>
            <p14:sldId id="492"/>
            <p14:sldId id="497"/>
            <p14:sldId id="493"/>
            <p14:sldId id="494"/>
            <p14:sldId id="498"/>
            <p14:sldId id="499"/>
            <p14:sldId id="500"/>
            <p14:sldId id="502"/>
            <p14:sldId id="508"/>
            <p14:sldId id="503"/>
            <p14:sldId id="504"/>
            <p14:sldId id="505"/>
            <p14:sldId id="506"/>
            <p14:sldId id="507"/>
            <p14:sldId id="509"/>
            <p14:sldId id="510"/>
            <p14:sldId id="431"/>
            <p14:sldId id="511"/>
            <p14:sldId id="432"/>
            <p14:sldId id="427"/>
            <p14:sldId id="512"/>
            <p14:sldId id="513"/>
            <p14:sldId id="514"/>
            <p14:sldId id="515"/>
            <p14:sldId id="516"/>
            <p14:sldId id="425"/>
            <p14:sldId id="434"/>
            <p14:sldId id="517"/>
            <p14:sldId id="518"/>
            <p14:sldId id="626"/>
            <p14:sldId id="520"/>
            <p14:sldId id="521"/>
            <p14:sldId id="522"/>
            <p14:sldId id="627"/>
            <p14:sldId id="628"/>
            <p14:sldId id="629"/>
            <p14:sldId id="630"/>
            <p14:sldId id="631"/>
            <p14:sldId id="528"/>
            <p14:sldId id="422"/>
            <p14:sldId id="632"/>
          </p14:sldIdLst>
        </p14:section>
        <p14:section name="Trouble Shooting" id="{44C2F913-3EBA-4860-9D94-4D82A41DB395}">
          <p14:sldIdLst/>
        </p14:section>
        <p14:section name="Commission" id="{1A3B182F-B0D3-4B36-9960-A65C1D22814F}">
          <p14:sldIdLst>
            <p14:sldId id="470"/>
            <p14:sldId id="488"/>
            <p14:sldId id="483"/>
            <p14:sldId id="484"/>
            <p14:sldId id="635"/>
            <p14:sldId id="634"/>
            <p14:sldId id="485"/>
            <p14:sldId id="487"/>
            <p14:sldId id="441"/>
            <p14:sldId id="442"/>
            <p14:sldId id="443"/>
            <p14:sldId id="440"/>
            <p14:sldId id="297"/>
            <p14:sldId id="298"/>
            <p14:sldId id="299"/>
            <p14:sldId id="300"/>
            <p14:sldId id="301"/>
            <p14:sldId id="302"/>
            <p14:sldId id="303"/>
            <p14:sldId id="659"/>
            <p14:sldId id="664"/>
            <p14:sldId id="666"/>
            <p14:sldId id="668"/>
            <p14:sldId id="665"/>
            <p14:sldId id="673"/>
            <p14:sldId id="674"/>
            <p14:sldId id="66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09" autoAdjust="0"/>
  </p:normalViewPr>
  <p:slideViewPr>
    <p:cSldViewPr>
      <p:cViewPr varScale="1">
        <p:scale>
          <a:sx n="98" d="100"/>
          <a:sy n="98" d="100"/>
        </p:scale>
        <p:origin x="-1038" y="-90"/>
      </p:cViewPr>
      <p:guideLst>
        <p:guide orient="horz" pos="2160"/>
        <p:guide pos="3839"/>
      </p:guideLst>
    </p:cSldViewPr>
  </p:slideViewPr>
  <p:notesTextViewPr>
    <p:cViewPr>
      <p:scale>
        <a:sx n="1" d="1"/>
        <a:sy n="1" d="1"/>
      </p:scale>
      <p:origin x="0" y="0"/>
    </p:cViewPr>
  </p:notesTextViewPr>
  <p:sorterViewPr>
    <p:cViewPr>
      <p:scale>
        <a:sx n="33" d="100"/>
        <a:sy n="33" d="100"/>
      </p:scale>
      <p:origin x="0" y="0"/>
    </p:cViewPr>
  </p:sorterViewPr>
  <p:notesViewPr>
    <p:cSldViewPr>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file:///C:\Gal%20-%20TigoData\Roadmap\Solar%20City\Resi_Case_Study.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0"/>
          <c:tx>
            <c:strRef>
              <c:f>'IG_PLUS_60_V-1'!$F$2</c:f>
              <c:strCache>
                <c:ptCount val="1"/>
              </c:strCache>
            </c:strRef>
          </c:tx>
          <c:spPr>
            <a:noFill/>
            <a:ln>
              <a:noFill/>
            </a:ln>
            <a:effectLst/>
          </c:spPr>
          <c:cat>
            <c:multiLvlStrRef>
              <c:f>'IG_PLUS_60_V-1'!$G$3:$BA$4</c:f>
              <c:multiLvlStrCache>
                <c:ptCount val="45"/>
                <c:lvl>
                  <c:pt idx="2">
                    <c:v>2250</c:v>
                  </c:pt>
                  <c:pt idx="3">
                    <c:v>2500</c:v>
                  </c:pt>
                  <c:pt idx="4">
                    <c:v>2750</c:v>
                  </c:pt>
                  <c:pt idx="5">
                    <c:v>3000</c:v>
                  </c:pt>
                  <c:pt idx="6">
                    <c:v>3250</c:v>
                  </c:pt>
                  <c:pt idx="7">
                    <c:v>3500</c:v>
                  </c:pt>
                  <c:pt idx="8">
                    <c:v>3750</c:v>
                  </c:pt>
                  <c:pt idx="9">
                    <c:v>4000</c:v>
                  </c:pt>
                  <c:pt idx="10">
                    <c:v>4250</c:v>
                  </c:pt>
                  <c:pt idx="11">
                    <c:v>4500</c:v>
                  </c:pt>
                  <c:pt idx="12">
                    <c:v>4750</c:v>
                  </c:pt>
                  <c:pt idx="13">
                    <c:v>5000</c:v>
                  </c:pt>
                  <c:pt idx="14">
                    <c:v>5250</c:v>
                  </c:pt>
                  <c:pt idx="15">
                    <c:v>5500</c:v>
                  </c:pt>
                  <c:pt idx="16">
                    <c:v>5750</c:v>
                  </c:pt>
                  <c:pt idx="17">
                    <c:v>6000</c:v>
                  </c:pt>
                  <c:pt idx="18">
                    <c:v>6250</c:v>
                  </c:pt>
                  <c:pt idx="19">
                    <c:v>6500</c:v>
                  </c:pt>
                  <c:pt idx="20">
                    <c:v>6750</c:v>
                  </c:pt>
                  <c:pt idx="21">
                    <c:v>7000</c:v>
                  </c:pt>
                  <c:pt idx="22">
                    <c:v>7250</c:v>
                  </c:pt>
                  <c:pt idx="23">
                    <c:v>7500</c:v>
                  </c:pt>
                  <c:pt idx="24">
                    <c:v>7750</c:v>
                  </c:pt>
                  <c:pt idx="25">
                    <c:v>8000</c:v>
                  </c:pt>
                  <c:pt idx="26">
                    <c:v>8250</c:v>
                  </c:pt>
                  <c:pt idx="27">
                    <c:v>8500</c:v>
                  </c:pt>
                  <c:pt idx="28">
                    <c:v>8750</c:v>
                  </c:pt>
                  <c:pt idx="29">
                    <c:v>9000</c:v>
                  </c:pt>
                  <c:pt idx="30">
                    <c:v>9250</c:v>
                  </c:pt>
                  <c:pt idx="31">
                    <c:v>9500</c:v>
                  </c:pt>
                  <c:pt idx="32">
                    <c:v>9750</c:v>
                  </c:pt>
                  <c:pt idx="33">
                    <c:v>10000</c:v>
                  </c:pt>
                  <c:pt idx="34">
                    <c:v>10250</c:v>
                  </c:pt>
                  <c:pt idx="35">
                    <c:v>10500</c:v>
                  </c:pt>
                  <c:pt idx="36">
                    <c:v>10750</c:v>
                  </c:pt>
                  <c:pt idx="37">
                    <c:v>11000</c:v>
                  </c:pt>
                  <c:pt idx="38">
                    <c:v>11250</c:v>
                  </c:pt>
                  <c:pt idx="39">
                    <c:v>11500</c:v>
                  </c:pt>
                  <c:pt idx="40">
                    <c:v>11750</c:v>
                  </c:pt>
                  <c:pt idx="41">
                    <c:v>12000</c:v>
                  </c:pt>
                  <c:pt idx="42">
                    <c:v>12250</c:v>
                  </c:pt>
                  <c:pt idx="43">
                    <c:v>12500</c:v>
                  </c:pt>
                  <c:pt idx="44">
                    <c:v>12750</c:v>
                  </c:pt>
                </c:lvl>
                <c:lvl>
                  <c:pt idx="2">
                    <c:v>9</c:v>
                  </c:pt>
                  <c:pt idx="3">
                    <c:v>10</c:v>
                  </c:pt>
                  <c:pt idx="4">
                    <c:v>11</c:v>
                  </c:pt>
                  <c:pt idx="5">
                    <c:v>12</c:v>
                  </c:pt>
                  <c:pt idx="6">
                    <c:v>13</c:v>
                  </c:pt>
                  <c:pt idx="7">
                    <c:v>14</c:v>
                  </c:pt>
                  <c:pt idx="8">
                    <c:v>15</c:v>
                  </c:pt>
                  <c:pt idx="9">
                    <c:v>16</c:v>
                  </c:pt>
                  <c:pt idx="10">
                    <c:v>17</c:v>
                  </c:pt>
                  <c:pt idx="11">
                    <c:v>18</c:v>
                  </c:pt>
                  <c:pt idx="12">
                    <c:v>19</c:v>
                  </c:pt>
                  <c:pt idx="13">
                    <c:v>20</c:v>
                  </c:pt>
                  <c:pt idx="14">
                    <c:v>21</c:v>
                  </c:pt>
                  <c:pt idx="15">
                    <c:v>22</c:v>
                  </c:pt>
                  <c:pt idx="16">
                    <c:v>23</c:v>
                  </c:pt>
                  <c:pt idx="17">
                    <c:v>24</c:v>
                  </c:pt>
                  <c:pt idx="18">
                    <c:v>25</c:v>
                  </c:pt>
                  <c:pt idx="19">
                    <c:v>26</c:v>
                  </c:pt>
                  <c:pt idx="20">
                    <c:v>27</c:v>
                  </c:pt>
                  <c:pt idx="21">
                    <c:v>28</c:v>
                  </c:pt>
                  <c:pt idx="22">
                    <c:v>29</c:v>
                  </c:pt>
                  <c:pt idx="23">
                    <c:v>30</c:v>
                  </c:pt>
                  <c:pt idx="24">
                    <c:v>31</c:v>
                  </c:pt>
                  <c:pt idx="25">
                    <c:v>32</c:v>
                  </c:pt>
                  <c:pt idx="26">
                    <c:v>33</c:v>
                  </c:pt>
                  <c:pt idx="27">
                    <c:v>34</c:v>
                  </c:pt>
                  <c:pt idx="28">
                    <c:v>35</c:v>
                  </c:pt>
                  <c:pt idx="29">
                    <c:v>36</c:v>
                  </c:pt>
                  <c:pt idx="30">
                    <c:v>37</c:v>
                  </c:pt>
                  <c:pt idx="31">
                    <c:v>38</c:v>
                  </c:pt>
                  <c:pt idx="32">
                    <c:v>39</c:v>
                  </c:pt>
                  <c:pt idx="33">
                    <c:v>40</c:v>
                  </c:pt>
                  <c:pt idx="34">
                    <c:v>41</c:v>
                  </c:pt>
                  <c:pt idx="35">
                    <c:v>42</c:v>
                  </c:pt>
                  <c:pt idx="36">
                    <c:v>43</c:v>
                  </c:pt>
                  <c:pt idx="37">
                    <c:v>44</c:v>
                  </c:pt>
                  <c:pt idx="38">
                    <c:v>45</c:v>
                  </c:pt>
                  <c:pt idx="39">
                    <c:v>46</c:v>
                  </c:pt>
                  <c:pt idx="40">
                    <c:v>47</c:v>
                  </c:pt>
                  <c:pt idx="41">
                    <c:v>48</c:v>
                  </c:pt>
                  <c:pt idx="42">
                    <c:v>49</c:v>
                  </c:pt>
                  <c:pt idx="43">
                    <c:v>50</c:v>
                  </c:pt>
                  <c:pt idx="44">
                    <c:v>51</c:v>
                  </c:pt>
                </c:lvl>
              </c:multiLvlStrCache>
            </c:multiLvlStrRef>
          </c:cat>
          <c:val>
            <c:numRef>
              <c:f>'IG_PLUS_60_V-1'!$G$2:$BA$2</c:f>
              <c:numCache>
                <c:formatCode>General</c:formatCode>
                <c:ptCount val="47"/>
                <c:pt idx="1">
                  <c:v>0</c:v>
                </c:pt>
                <c:pt idx="2">
                  <c:v>1</c:v>
                </c:pt>
                <c:pt idx="3">
                  <c:v>1</c:v>
                </c:pt>
                <c:pt idx="4">
                  <c:v>1</c:v>
                </c:pt>
                <c:pt idx="5">
                  <c:v>1</c:v>
                </c:pt>
                <c:pt idx="6">
                  <c:v>1</c:v>
                </c:pt>
                <c:pt idx="7">
                  <c:v>0</c:v>
                </c:pt>
                <c:pt idx="8">
                  <c:v>0</c:v>
                </c:pt>
                <c:pt idx="9">
                  <c:v>0</c:v>
                </c:pt>
                <c:pt idx="10">
                  <c:v>0</c:v>
                </c:pt>
                <c:pt idx="11">
                  <c:v>2</c:v>
                </c:pt>
                <c:pt idx="12">
                  <c:v>2</c:v>
                </c:pt>
                <c:pt idx="13">
                  <c:v>2</c:v>
                </c:pt>
                <c:pt idx="14">
                  <c:v>2</c:v>
                </c:pt>
                <c:pt idx="15">
                  <c:v>2</c:v>
                </c:pt>
                <c:pt idx="16">
                  <c:v>2</c:v>
                </c:pt>
                <c:pt idx="17">
                  <c:v>2</c:v>
                </c:pt>
                <c:pt idx="18">
                  <c:v>2</c:v>
                </c:pt>
                <c:pt idx="19">
                  <c:v>2</c:v>
                </c:pt>
                <c:pt idx="20">
                  <c:v>3</c:v>
                </c:pt>
                <c:pt idx="21">
                  <c:v>3</c:v>
                </c:pt>
                <c:pt idx="22">
                  <c:v>3</c:v>
                </c:pt>
                <c:pt idx="23">
                  <c:v>3</c:v>
                </c:pt>
                <c:pt idx="24">
                  <c:v>3</c:v>
                </c:pt>
                <c:pt idx="25">
                  <c:v>3</c:v>
                </c:pt>
                <c:pt idx="26">
                  <c:v>3</c:v>
                </c:pt>
                <c:pt idx="27">
                  <c:v>3</c:v>
                </c:pt>
                <c:pt idx="28">
                  <c:v>3</c:v>
                </c:pt>
                <c:pt idx="29">
                  <c:v>3</c:v>
                </c:pt>
                <c:pt idx="30">
                  <c:v>3</c:v>
                </c:pt>
                <c:pt idx="31">
                  <c:v>3</c:v>
                </c:pt>
                <c:pt idx="32">
                  <c:v>3</c:v>
                </c:pt>
                <c:pt idx="33">
                  <c:v>4</c:v>
                </c:pt>
                <c:pt idx="34">
                  <c:v>4</c:v>
                </c:pt>
                <c:pt idx="35">
                  <c:v>4</c:v>
                </c:pt>
                <c:pt idx="36">
                  <c:v>4</c:v>
                </c:pt>
                <c:pt idx="37">
                  <c:v>4</c:v>
                </c:pt>
                <c:pt idx="38">
                  <c:v>4</c:v>
                </c:pt>
                <c:pt idx="39">
                  <c:v>4</c:v>
                </c:pt>
                <c:pt idx="40">
                  <c:v>4</c:v>
                </c:pt>
                <c:pt idx="41">
                  <c:v>4</c:v>
                </c:pt>
                <c:pt idx="42">
                  <c:v>4</c:v>
                </c:pt>
                <c:pt idx="43">
                  <c:v>4</c:v>
                </c:pt>
                <c:pt idx="44">
                  <c:v>4</c:v>
                </c:pt>
              </c:numCache>
            </c:numRef>
          </c:val>
        </c:ser>
        <c:dLbls>
          <c:showLegendKey val="0"/>
          <c:showVal val="0"/>
          <c:showCatName val="0"/>
          <c:showSerName val="0"/>
          <c:showPercent val="0"/>
          <c:showBubbleSize val="0"/>
        </c:dLbls>
        <c:axId val="95769344"/>
        <c:axId val="95771264"/>
      </c:areaChart>
      <c:catAx>
        <c:axId val="95769344"/>
        <c:scaling>
          <c:orientation val="minMax"/>
        </c:scaling>
        <c:delete val="0"/>
        <c:axPos val="b"/>
        <c:title>
          <c:tx>
            <c:rich>
              <a:bodyPr/>
              <a:lstStyle/>
              <a:p>
                <a:pPr>
                  <a:defRPr/>
                </a:pPr>
                <a:r>
                  <a:rPr lang="en-US" dirty="0"/>
                  <a:t>Number of</a:t>
                </a:r>
                <a:r>
                  <a:rPr lang="en-US" baseline="0" dirty="0"/>
                  <a:t> </a:t>
                </a:r>
                <a:r>
                  <a:rPr lang="en-US" baseline="0" dirty="0" smtClean="0"/>
                  <a:t>Panels and Max DC Watts Power</a:t>
                </a:r>
                <a:endParaRPr lang="en-US" dirty="0"/>
              </a:p>
            </c:rich>
          </c:tx>
          <c:layout/>
          <c:overlay val="0"/>
        </c:title>
        <c:numFmt formatCode="General" sourceLinked="1"/>
        <c:majorTickMark val="none"/>
        <c:minorTickMark val="none"/>
        <c:tickLblPos val="nextTo"/>
        <c:txPr>
          <a:bodyPr rot="-5400000" vert="horz"/>
          <a:lstStyle/>
          <a:p>
            <a:pPr>
              <a:defRPr/>
            </a:pPr>
            <a:endParaRPr lang="en-US"/>
          </a:p>
        </c:txPr>
        <c:crossAx val="95771264"/>
        <c:crosses val="autoZero"/>
        <c:auto val="1"/>
        <c:lblAlgn val="ctr"/>
        <c:lblOffset val="100"/>
        <c:noMultiLvlLbl val="0"/>
      </c:catAx>
      <c:valAx>
        <c:axId val="95771264"/>
        <c:scaling>
          <c:orientation val="minMax"/>
          <c:max val="4"/>
        </c:scaling>
        <c:delete val="0"/>
        <c:axPos val="l"/>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000" b="1" i="0" baseline="0">
                    <a:effectLst/>
                  </a:rPr>
                  <a:t>Minimal Number of Strings Required</a:t>
                </a:r>
                <a:endParaRPr lang="en-US" sz="1000">
                  <a:effectLst/>
                </a:endParaRPr>
              </a:p>
            </c:rich>
          </c:tx>
          <c:layout/>
          <c:overlay val="0"/>
        </c:title>
        <c:numFmt formatCode="General" sourceLinked="1"/>
        <c:majorTickMark val="none"/>
        <c:minorTickMark val="none"/>
        <c:tickLblPos val="nextTo"/>
        <c:crossAx val="95769344"/>
        <c:crossesAt val="1"/>
        <c:crossBetween val="midCat"/>
        <c:majorUnit val="1"/>
      </c:valAx>
    </c:plotArea>
    <c:legend>
      <c:legendPos val="b"/>
      <c:layout/>
      <c:overlay val="0"/>
    </c:legend>
    <c:plotVisOnly val="1"/>
    <c:dispBlanksAs val="zero"/>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561FB1-49A7-4476-9011-2A636339E0F4}" type="datetimeFigureOut">
              <a:rPr lang="en-US" smtClean="0"/>
              <a:t>10/2/2014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2E87B4-0CDC-4810-B402-30A15B835E8E}" type="slidenum">
              <a:rPr lang="en-US" smtClean="0"/>
              <a:t>‹#›</a:t>
            </a:fld>
            <a:endParaRPr lang="en-US"/>
          </a:p>
        </p:txBody>
      </p:sp>
    </p:spTree>
    <p:extLst>
      <p:ext uri="{BB962C8B-B14F-4D97-AF65-F5344CB8AC3E}">
        <p14:creationId xmlns:p14="http://schemas.microsoft.com/office/powerpoint/2010/main" val="396278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This presentation</a:t>
            </a:r>
            <a:r>
              <a:rPr lang="en-US" baseline="0" dirty="0" smtClean="0"/>
              <a:t> has 4 chapters, each can be presented individually as it’s own presentation.</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2</a:t>
            </a:fld>
            <a:endParaRPr lang="en-US"/>
          </a:p>
        </p:txBody>
      </p:sp>
    </p:spTree>
    <p:extLst>
      <p:ext uri="{BB962C8B-B14F-4D97-AF65-F5344CB8AC3E}">
        <p14:creationId xmlns:p14="http://schemas.microsoft.com/office/powerpoint/2010/main" val="167433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12</a:t>
            </a:fld>
            <a:endParaRPr lang="en-US" dirty="0"/>
          </a:p>
        </p:txBody>
      </p:sp>
    </p:spTree>
    <p:extLst>
      <p:ext uri="{BB962C8B-B14F-4D97-AF65-F5344CB8AC3E}">
        <p14:creationId xmlns:p14="http://schemas.microsoft.com/office/powerpoint/2010/main" val="35767481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114</a:t>
            </a:fld>
            <a:endParaRPr lang="en-US" dirty="0"/>
          </a:p>
        </p:txBody>
      </p:sp>
    </p:spTree>
    <p:extLst>
      <p:ext uri="{BB962C8B-B14F-4D97-AF65-F5344CB8AC3E}">
        <p14:creationId xmlns:p14="http://schemas.microsoft.com/office/powerpoint/2010/main" val="7757788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115</a:t>
            </a:fld>
            <a:endParaRPr lang="en-US" dirty="0"/>
          </a:p>
        </p:txBody>
      </p:sp>
    </p:spTree>
    <p:extLst>
      <p:ext uri="{BB962C8B-B14F-4D97-AF65-F5344CB8AC3E}">
        <p14:creationId xmlns:p14="http://schemas.microsoft.com/office/powerpoint/2010/main" val="3721081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116</a:t>
            </a:fld>
            <a:endParaRPr lang="en-US" dirty="0"/>
          </a:p>
        </p:txBody>
      </p:sp>
    </p:spTree>
    <p:extLst>
      <p:ext uri="{BB962C8B-B14F-4D97-AF65-F5344CB8AC3E}">
        <p14:creationId xmlns:p14="http://schemas.microsoft.com/office/powerpoint/2010/main" val="38638271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117</a:t>
            </a:fld>
            <a:endParaRPr lang="en-US" dirty="0"/>
          </a:p>
        </p:txBody>
      </p:sp>
    </p:spTree>
    <p:extLst>
      <p:ext uri="{BB962C8B-B14F-4D97-AF65-F5344CB8AC3E}">
        <p14:creationId xmlns:p14="http://schemas.microsoft.com/office/powerpoint/2010/main" val="10358312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This presentation</a:t>
            </a:r>
            <a:r>
              <a:rPr lang="en-US" baseline="0" dirty="0" smtClean="0"/>
              <a:t> has 4 chapters, each can be presented individually as it’s own presentation.</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118</a:t>
            </a:fld>
            <a:endParaRPr lang="en-US"/>
          </a:p>
        </p:txBody>
      </p:sp>
    </p:spTree>
    <p:extLst>
      <p:ext uri="{BB962C8B-B14F-4D97-AF65-F5344CB8AC3E}">
        <p14:creationId xmlns:p14="http://schemas.microsoft.com/office/powerpoint/2010/main" val="16743383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This presentation</a:t>
            </a:r>
            <a:r>
              <a:rPr lang="en-US" baseline="0" dirty="0" smtClean="0"/>
              <a:t> has 4 chapters, each can be presented individually as it’s own presentation.</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119</a:t>
            </a:fld>
            <a:endParaRPr lang="en-US"/>
          </a:p>
        </p:txBody>
      </p:sp>
    </p:spTree>
    <p:extLst>
      <p:ext uri="{BB962C8B-B14F-4D97-AF65-F5344CB8AC3E}">
        <p14:creationId xmlns:p14="http://schemas.microsoft.com/office/powerpoint/2010/main" val="16743383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03D09-1CBE-B34A-BCFD-54EF8BB49DF6}" type="slidenum">
              <a:rPr lang="en-US" smtClean="0"/>
              <a:pPr/>
              <a:t>122</a:t>
            </a:fld>
            <a:endParaRPr lang="en-US" dirty="0"/>
          </a:p>
        </p:txBody>
      </p:sp>
    </p:spTree>
    <p:extLst>
      <p:ext uri="{BB962C8B-B14F-4D97-AF65-F5344CB8AC3E}">
        <p14:creationId xmlns:p14="http://schemas.microsoft.com/office/powerpoint/2010/main" val="238042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14</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A95CA-AF77-4F76-A8EF-4E4BAEBEF9F9}" type="slidenum">
              <a:rPr lang="en-US" smtClean="0"/>
              <a:t>15</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getting more inverter letters all the time.</a:t>
            </a:r>
            <a:r>
              <a:rPr lang="en-US" baseline="0" dirty="0" smtClean="0"/>
              <a:t> There are practically no major inverter manufacturers that haven’t given us a letter of approval. No other optimizer can say this.</a:t>
            </a:r>
          </a:p>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16</a:t>
            </a:fld>
            <a:endParaRPr lang="en-US"/>
          </a:p>
        </p:txBody>
      </p:sp>
    </p:spTree>
    <p:extLst>
      <p:ext uri="{BB962C8B-B14F-4D97-AF65-F5344CB8AC3E}">
        <p14:creationId xmlns:p14="http://schemas.microsoft.com/office/powerpoint/2010/main" val="72754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All</a:t>
            </a:r>
            <a:r>
              <a:rPr lang="en-US" baseline="0" dirty="0" smtClean="0"/>
              <a:t> the parameters appear in the Smart Module’s datasheet.</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17</a:t>
            </a:fld>
            <a:endParaRPr lang="en-US"/>
          </a:p>
        </p:txBody>
      </p:sp>
    </p:spTree>
    <p:extLst>
      <p:ext uri="{BB962C8B-B14F-4D97-AF65-F5344CB8AC3E}">
        <p14:creationId xmlns:p14="http://schemas.microsoft.com/office/powerpoint/2010/main" val="4048345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20</a:t>
            </a:fld>
            <a:endParaRPr lang="en-US"/>
          </a:p>
        </p:txBody>
      </p:sp>
    </p:spTree>
    <p:extLst>
      <p:ext uri="{BB962C8B-B14F-4D97-AF65-F5344CB8AC3E}">
        <p14:creationId xmlns:p14="http://schemas.microsoft.com/office/powerpoint/2010/main" val="170384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For the 16 example</a:t>
            </a:r>
            <a:r>
              <a:rPr lang="en-US" baseline="0" dirty="0" smtClean="0"/>
              <a:t> with 12, obviously it means 16 can be paired with 13, 14, and 15.</a:t>
            </a:r>
          </a:p>
          <a:p>
            <a:r>
              <a:rPr lang="en-US" baseline="0" dirty="0" smtClean="0"/>
              <a:t>For the 16 example with 21, obviously it means 16 can be paired with 17, 18, 19, and 20.</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22</a:t>
            </a:fld>
            <a:endParaRPr lang="en-US"/>
          </a:p>
        </p:txBody>
      </p:sp>
    </p:spTree>
    <p:extLst>
      <p:ext uri="{BB962C8B-B14F-4D97-AF65-F5344CB8AC3E}">
        <p14:creationId xmlns:p14="http://schemas.microsoft.com/office/powerpoint/2010/main" val="1634676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A95CA-AF77-4F76-A8EF-4E4BAEBEF9F9}" type="slidenum">
              <a:rPr lang="en-US" smtClean="0"/>
              <a:t>25</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More cabling</a:t>
            </a:r>
            <a:r>
              <a:rPr lang="en-US" baseline="0" dirty="0" smtClean="0"/>
              <a:t> information available online</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26</a:t>
            </a:fld>
            <a:endParaRPr lang="en-US"/>
          </a:p>
        </p:txBody>
      </p:sp>
    </p:spTree>
    <p:extLst>
      <p:ext uri="{BB962C8B-B14F-4D97-AF65-F5344CB8AC3E}">
        <p14:creationId xmlns:p14="http://schemas.microsoft.com/office/powerpoint/2010/main" val="424763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A95CA-AF77-4F76-A8EF-4E4BAEBEF9F9}" type="slidenum">
              <a:rPr lang="en-US" smtClean="0"/>
              <a:t>27</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This presentation</a:t>
            </a:r>
            <a:r>
              <a:rPr lang="en-US" baseline="0" dirty="0" smtClean="0"/>
              <a:t> has 4 chapters, each can be presented individually as it’s own presentation.</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3</a:t>
            </a:fld>
            <a:endParaRPr lang="en-US"/>
          </a:p>
        </p:txBody>
      </p:sp>
    </p:spTree>
    <p:extLst>
      <p:ext uri="{BB962C8B-B14F-4D97-AF65-F5344CB8AC3E}">
        <p14:creationId xmlns:p14="http://schemas.microsoft.com/office/powerpoint/2010/main" val="1674338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A95CA-AF77-4F76-A8EF-4E4BAEBEF9F9}" type="slidenum">
              <a:rPr lang="en-US" smtClean="0"/>
              <a:t>28</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A95CA-AF77-4F76-A8EF-4E4BAEBEF9F9}" type="slidenum">
              <a:rPr lang="en-US" smtClean="0"/>
              <a:t>29</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03D09-1CBE-B34A-BCFD-54EF8BB49DF6}" type="slidenum">
              <a:rPr lang="en-US" smtClean="0"/>
              <a:pPr/>
              <a:t>30</a:t>
            </a:fld>
            <a:endParaRPr lang="en-US" dirty="0"/>
          </a:p>
        </p:txBody>
      </p:sp>
    </p:spTree>
    <p:extLst>
      <p:ext uri="{BB962C8B-B14F-4D97-AF65-F5344CB8AC3E}">
        <p14:creationId xmlns:p14="http://schemas.microsoft.com/office/powerpoint/2010/main" val="3397077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03D09-1CBE-B34A-BCFD-54EF8BB49DF6}" type="slidenum">
              <a:rPr lang="en-US" smtClean="0"/>
              <a:pPr/>
              <a:t>31</a:t>
            </a:fld>
            <a:endParaRPr lang="en-US" dirty="0"/>
          </a:p>
        </p:txBody>
      </p:sp>
    </p:spTree>
    <p:extLst>
      <p:ext uri="{BB962C8B-B14F-4D97-AF65-F5344CB8AC3E}">
        <p14:creationId xmlns:p14="http://schemas.microsoft.com/office/powerpoint/2010/main" val="1795095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A95CA-AF77-4F76-A8EF-4E4BAEBEF9F9}" type="slidenum">
              <a:rPr lang="en-US" smtClean="0"/>
              <a:t>32</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6A95CA-AF77-4F76-A8EF-4E4BAEBEF9F9}" type="slidenum">
              <a:rPr lang="en-US" smtClean="0"/>
              <a:t>33</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34</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36</a:t>
            </a:fld>
            <a:endParaRPr lang="en-US"/>
          </a:p>
        </p:txBody>
      </p:sp>
    </p:spTree>
    <p:extLst>
      <p:ext uri="{BB962C8B-B14F-4D97-AF65-F5344CB8AC3E}">
        <p14:creationId xmlns:p14="http://schemas.microsoft.com/office/powerpoint/2010/main" val="54238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38</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MMU: Management Unit</a:t>
            </a:r>
          </a:p>
          <a:p>
            <a:r>
              <a:rPr lang="en-US" dirty="0" smtClean="0"/>
              <a:t>Adapters are not provided by Tigo Energy and can bought off-shelf from any 3</a:t>
            </a:r>
            <a:r>
              <a:rPr lang="en-US" baseline="30000" dirty="0" smtClean="0"/>
              <a:t>rd</a:t>
            </a:r>
            <a:r>
              <a:rPr lang="en-US" dirty="0" smtClean="0"/>
              <a:t> party.</a:t>
            </a:r>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39</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5</a:t>
            </a:fld>
            <a:endParaRPr lang="en-US"/>
          </a:p>
        </p:txBody>
      </p:sp>
    </p:spTree>
    <p:extLst>
      <p:ext uri="{BB962C8B-B14F-4D97-AF65-F5344CB8AC3E}">
        <p14:creationId xmlns:p14="http://schemas.microsoft.com/office/powerpoint/2010/main" val="3507713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40</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41</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42</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43</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Removing the terminals makes the RS485</a:t>
            </a:r>
            <a:r>
              <a:rPr lang="en-US" baseline="0" dirty="0" smtClean="0"/>
              <a:t> wiring much easier.</a:t>
            </a:r>
          </a:p>
          <a:p>
            <a:r>
              <a:rPr lang="en-US" baseline="0" dirty="0" smtClean="0"/>
              <a:t>Remember to pull the wire </a:t>
            </a:r>
            <a:r>
              <a:rPr lang="en-US" u="sng" baseline="0" dirty="0" smtClean="0"/>
              <a:t>through</a:t>
            </a:r>
            <a:r>
              <a:rPr lang="en-US" u="none" baseline="0" dirty="0" smtClean="0"/>
              <a:t> the gland.</a:t>
            </a:r>
            <a:endParaRPr lang="en-US" u="none" dirty="0"/>
          </a:p>
        </p:txBody>
      </p:sp>
      <p:sp>
        <p:nvSpPr>
          <p:cNvPr id="4" name="Slide Number Placeholder 3"/>
          <p:cNvSpPr>
            <a:spLocks noGrp="1"/>
          </p:cNvSpPr>
          <p:nvPr>
            <p:ph type="sldNum" sz="quarter" idx="10"/>
          </p:nvPr>
        </p:nvSpPr>
        <p:spPr/>
        <p:txBody>
          <a:bodyPr/>
          <a:lstStyle/>
          <a:p>
            <a:fld id="{336A95CA-AF77-4F76-A8EF-4E4BAEBEF9F9}" type="slidenum">
              <a:rPr lang="en-US" smtClean="0"/>
              <a:t>44</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45</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46</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120 Ohm resistor, comes</a:t>
            </a:r>
            <a:r>
              <a:rPr lang="en-US" baseline="0" dirty="0" smtClean="0"/>
              <a:t> in each GW and should be removed in all GWs but the last one in the chain</a:t>
            </a:r>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47</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Especially important</a:t>
            </a:r>
            <a:r>
              <a:rPr lang="en-US" baseline="0" dirty="0" smtClean="0"/>
              <a:t> in residential, where after you placed the module it is hard to reach the sticker.</a:t>
            </a:r>
          </a:p>
          <a:p>
            <a:r>
              <a:rPr lang="en-US" baseline="0" dirty="0" smtClean="0"/>
              <a:t>In ground mount systems where the back of the panels is accessible it is possible to leave the stickers and scan the barcodes directly from the Jbox to an excel sheet, marking position with A1, A2, A3… </a:t>
            </a:r>
          </a:p>
        </p:txBody>
      </p:sp>
      <p:sp>
        <p:nvSpPr>
          <p:cNvPr id="4" name="Slide Number Placeholder 3"/>
          <p:cNvSpPr>
            <a:spLocks noGrp="1"/>
          </p:cNvSpPr>
          <p:nvPr>
            <p:ph type="sldNum" sz="quarter" idx="10"/>
          </p:nvPr>
        </p:nvSpPr>
        <p:spPr/>
        <p:txBody>
          <a:bodyPr/>
          <a:lstStyle/>
          <a:p>
            <a:fld id="{336A95CA-AF77-4F76-A8EF-4E4BAEBEF9F9}" type="slidenum">
              <a:rPr lang="en-US" smtClean="0"/>
              <a:t>48</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Especially important</a:t>
            </a:r>
            <a:r>
              <a:rPr lang="en-US" baseline="0" dirty="0" smtClean="0"/>
              <a:t> in residential, where after you placed the module it is hard to reach the sticker.</a:t>
            </a:r>
          </a:p>
          <a:p>
            <a:r>
              <a:rPr lang="en-US" baseline="0" dirty="0" smtClean="0"/>
              <a:t>In ground mount systems where the back of the panels is accessible it is possible to leave the stickers and scan the barcodes directly from the Jbox to an excel sheet</a:t>
            </a:r>
            <a:r>
              <a:rPr lang="en-US" baseline="0" smtClean="0"/>
              <a:t>, marking position with A1, A2, A3… </a:t>
            </a:r>
            <a:endParaRPr lang="en-US" baseline="0" dirty="0" smtClean="0"/>
          </a:p>
        </p:txBody>
      </p:sp>
      <p:sp>
        <p:nvSpPr>
          <p:cNvPr id="4" name="Slide Number Placeholder 3"/>
          <p:cNvSpPr>
            <a:spLocks noGrp="1"/>
          </p:cNvSpPr>
          <p:nvPr>
            <p:ph type="sldNum" sz="quarter" idx="10"/>
          </p:nvPr>
        </p:nvSpPr>
        <p:spPr/>
        <p:txBody>
          <a:bodyPr/>
          <a:lstStyle/>
          <a:p>
            <a:fld id="{336A95CA-AF77-4F76-A8EF-4E4BAEBEF9F9}" type="slidenum">
              <a:rPr lang="en-US" smtClean="0"/>
              <a:t>49</a:t>
            </a:fld>
            <a:endParaRPr lang="en-US"/>
          </a:p>
        </p:txBody>
      </p:sp>
    </p:spTree>
    <p:extLst>
      <p:ext uri="{BB962C8B-B14F-4D97-AF65-F5344CB8AC3E}">
        <p14:creationId xmlns:p14="http://schemas.microsoft.com/office/powerpoint/2010/main" val="357674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6</a:t>
            </a:fld>
            <a:endParaRPr lang="en-US"/>
          </a:p>
        </p:txBody>
      </p:sp>
    </p:spTree>
    <p:extLst>
      <p:ext uri="{BB962C8B-B14F-4D97-AF65-F5344CB8AC3E}">
        <p14:creationId xmlns:p14="http://schemas.microsoft.com/office/powerpoint/2010/main" val="3507713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F3F3F"/>
                </a:solidFill>
              </a:rPr>
              <a:t>Installation time may vary depending on project size, site characteristics,  weather conditions, installation skill, and other unpredictable circumstances.</a:t>
            </a:r>
          </a:p>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50</a:t>
            </a:fld>
            <a:endParaRPr lang="en-US" dirty="0"/>
          </a:p>
        </p:txBody>
      </p:sp>
    </p:spTree>
    <p:extLst>
      <p:ext uri="{BB962C8B-B14F-4D97-AF65-F5344CB8AC3E}">
        <p14:creationId xmlns:p14="http://schemas.microsoft.com/office/powerpoint/2010/main" val="4238947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52</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54</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55</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56</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57</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58</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59</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60</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61</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A95CA-AF77-4F76-A8EF-4E4BAEBEF9F9}" type="slidenum">
              <a:rPr lang="en-US" smtClean="0"/>
              <a:t>7</a:t>
            </a:fld>
            <a:endParaRPr lang="en-US"/>
          </a:p>
        </p:txBody>
      </p:sp>
    </p:spTree>
    <p:extLst>
      <p:ext uri="{BB962C8B-B14F-4D97-AF65-F5344CB8AC3E}">
        <p14:creationId xmlns:p14="http://schemas.microsoft.com/office/powerpoint/2010/main" val="3507713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62</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63</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64</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65</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66</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67</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68</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69</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70</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71</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Tx/>
              <a:buNone/>
            </a:pPr>
            <a:r>
              <a:rPr lang="en-US" dirty="0" smtClean="0">
                <a:solidFill>
                  <a:srgbClr val="3F3F3F"/>
                </a:solidFill>
              </a:rPr>
              <a:t>- Smart Modules are wired together just like standard PV Modules</a:t>
            </a:r>
          </a:p>
          <a:p>
            <a:pPr marL="0" indent="0">
              <a:buFontTx/>
              <a:buNone/>
            </a:pPr>
            <a:r>
              <a:rPr lang="en-US" dirty="0" smtClean="0">
                <a:solidFill>
                  <a:srgbClr val="3F3F3F"/>
                </a:solidFill>
              </a:rPr>
              <a:t>- Smart Modules communicate wirelessly with the gateway</a:t>
            </a:r>
          </a:p>
          <a:p>
            <a:pPr marL="0" indent="0">
              <a:buFontTx/>
              <a:buNone/>
            </a:pPr>
            <a:r>
              <a:rPr lang="en-US" dirty="0" smtClean="0">
                <a:solidFill>
                  <a:srgbClr val="3F3F3F"/>
                </a:solidFill>
              </a:rPr>
              <a:t>- Gateway transmits data via an RS-485 communication wire to the MMU</a:t>
            </a:r>
          </a:p>
          <a:p>
            <a:pPr marL="0" indent="0">
              <a:buFontTx/>
              <a:buNone/>
            </a:pPr>
            <a:r>
              <a:rPr lang="en-US" dirty="0" smtClean="0">
                <a:solidFill>
                  <a:srgbClr val="3F3F3F"/>
                </a:solidFill>
              </a:rPr>
              <a:t>- The MMU controls the array with the gateway and uploads data to the internet.</a:t>
            </a:r>
          </a:p>
        </p:txBody>
      </p:sp>
      <p:sp>
        <p:nvSpPr>
          <p:cNvPr id="4" name="Slide Number Placeholder 3"/>
          <p:cNvSpPr>
            <a:spLocks noGrp="1"/>
          </p:cNvSpPr>
          <p:nvPr>
            <p:ph type="sldNum" sz="quarter" idx="10"/>
          </p:nvPr>
        </p:nvSpPr>
        <p:spPr/>
        <p:txBody>
          <a:bodyPr/>
          <a:lstStyle/>
          <a:p>
            <a:fld id="{F02E87B4-0CDC-4810-B402-30A15B835E8E}" type="slidenum">
              <a:rPr lang="en-US" smtClean="0"/>
              <a:t>8</a:t>
            </a:fld>
            <a:endParaRPr lang="en-US"/>
          </a:p>
        </p:txBody>
      </p:sp>
    </p:spTree>
    <p:extLst>
      <p:ext uri="{BB962C8B-B14F-4D97-AF65-F5344CB8AC3E}">
        <p14:creationId xmlns:p14="http://schemas.microsoft.com/office/powerpoint/2010/main" val="3023793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72</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73</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74</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75</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76</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77</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78</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79</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80</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81</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This presentation</a:t>
            </a:r>
            <a:r>
              <a:rPr lang="en-US" baseline="0" dirty="0" smtClean="0"/>
              <a:t> has 4 chapters, each can be presented individually as it’s own presentation.</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a:t>
            </a:fld>
            <a:endParaRPr lang="en-US"/>
          </a:p>
        </p:txBody>
      </p:sp>
    </p:spTree>
    <p:extLst>
      <p:ext uri="{BB962C8B-B14F-4D97-AF65-F5344CB8AC3E}">
        <p14:creationId xmlns:p14="http://schemas.microsoft.com/office/powerpoint/2010/main" val="16743383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82</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83</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84</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85</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86</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87</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88</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89</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90</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91</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This presentation</a:t>
            </a:r>
            <a:r>
              <a:rPr lang="en-US" baseline="0" dirty="0" smtClean="0"/>
              <a:t> has 4 chapters, each can be presented individually as it’s own presentation.</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10</a:t>
            </a:fld>
            <a:endParaRPr lang="en-US"/>
          </a:p>
        </p:txBody>
      </p:sp>
    </p:spTree>
    <p:extLst>
      <p:ext uri="{BB962C8B-B14F-4D97-AF65-F5344CB8AC3E}">
        <p14:creationId xmlns:p14="http://schemas.microsoft.com/office/powerpoint/2010/main" val="16743383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92</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93</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94</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95</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Installation</a:t>
            </a:r>
            <a:r>
              <a:rPr lang="en-US" baseline="0" dirty="0" smtClean="0"/>
              <a:t> wizard will guide you through your online configuration.</a:t>
            </a:r>
          </a:p>
          <a:p>
            <a:r>
              <a:rPr lang="en-US" baseline="0" dirty="0" smtClean="0"/>
              <a:t>For that part you will need your site map or string list with barcodes collected.</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96</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F3F3F"/>
                </a:solidFill>
              </a:rPr>
              <a:t>Configuration time may vary depending on project size, site characteristics, installation skill, and other unpredictable circumstances.</a:t>
            </a:r>
          </a:p>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97</a:t>
            </a:fld>
            <a:endParaRPr lang="en-US" dirty="0"/>
          </a:p>
        </p:txBody>
      </p:sp>
    </p:spTree>
    <p:extLst>
      <p:ext uri="{BB962C8B-B14F-4D97-AF65-F5344CB8AC3E}">
        <p14:creationId xmlns:p14="http://schemas.microsoft.com/office/powerpoint/2010/main" val="4238947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98</a:t>
            </a:fld>
            <a:endParaRPr lang="en-US"/>
          </a:p>
        </p:txBody>
      </p:sp>
    </p:spTree>
    <p:extLst>
      <p:ext uri="{BB962C8B-B14F-4D97-AF65-F5344CB8AC3E}">
        <p14:creationId xmlns:p14="http://schemas.microsoft.com/office/powerpoint/2010/main" val="542384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Discovery process</a:t>
            </a:r>
            <a:r>
              <a:rPr lang="en-US" baseline="0" dirty="0" smtClean="0"/>
              <a:t> is meant for MMU to locate all the optimizers that were assigned to it.</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100</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Discovery process</a:t>
            </a:r>
            <a:r>
              <a:rPr lang="en-US" baseline="0" dirty="0" smtClean="0"/>
              <a:t> is meant for MMU to locate all the optimizers that were assigned to it.</a:t>
            </a:r>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101</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F3F3F"/>
                </a:solidFill>
              </a:rPr>
              <a:t>Depending on system size it may take a few hours for all Maximizers to complete discovery.</a:t>
            </a:r>
          </a:p>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102</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11</a:t>
            </a:fld>
            <a:endParaRPr lang="en-US"/>
          </a:p>
        </p:txBody>
      </p:sp>
    </p:spTree>
    <p:extLst>
      <p:ext uri="{BB962C8B-B14F-4D97-AF65-F5344CB8AC3E}">
        <p14:creationId xmlns:p14="http://schemas.microsoft.com/office/powerpoint/2010/main" val="542384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F3F3F"/>
                </a:solidFill>
              </a:rPr>
              <a:t>Depending on system size it may take a few hours for all Maximizers to complete discovery.</a:t>
            </a:r>
          </a:p>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103</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E87B4-0CDC-4810-B402-30A15B835E8E}" type="slidenum">
              <a:rPr lang="en-US" smtClean="0"/>
              <a:t>105</a:t>
            </a:fld>
            <a:endParaRPr lang="en-US"/>
          </a:p>
        </p:txBody>
      </p:sp>
    </p:spTree>
    <p:extLst>
      <p:ext uri="{BB962C8B-B14F-4D97-AF65-F5344CB8AC3E}">
        <p14:creationId xmlns:p14="http://schemas.microsoft.com/office/powerpoint/2010/main" val="12197546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3F3F3F"/>
                </a:solidFill>
              </a:rPr>
              <a:t>Configuration time may vary depending on project size, site characteristics, installation skill, and other unpredictable circumstances.</a:t>
            </a:r>
          </a:p>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106</a:t>
            </a:fld>
            <a:endParaRPr lang="en-US" dirty="0"/>
          </a:p>
        </p:txBody>
      </p:sp>
    </p:spTree>
    <p:extLst>
      <p:ext uri="{BB962C8B-B14F-4D97-AF65-F5344CB8AC3E}">
        <p14:creationId xmlns:p14="http://schemas.microsoft.com/office/powerpoint/2010/main" val="42389475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03D09-1CBE-B34A-BCFD-54EF8BB49DF6}" type="slidenum">
              <a:rPr lang="en-US" smtClean="0"/>
              <a:pPr/>
              <a:t>107</a:t>
            </a:fld>
            <a:endParaRPr lang="en-US" dirty="0"/>
          </a:p>
        </p:txBody>
      </p:sp>
    </p:spTree>
    <p:extLst>
      <p:ext uri="{BB962C8B-B14F-4D97-AF65-F5344CB8AC3E}">
        <p14:creationId xmlns:p14="http://schemas.microsoft.com/office/powerpoint/2010/main" val="2380424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03D09-1CBE-B34A-BCFD-54EF8BB49DF6}" type="slidenum">
              <a:rPr lang="en-US" smtClean="0"/>
              <a:pPr/>
              <a:t>108</a:t>
            </a:fld>
            <a:endParaRPr lang="en-US" dirty="0"/>
          </a:p>
        </p:txBody>
      </p:sp>
    </p:spTree>
    <p:extLst>
      <p:ext uri="{BB962C8B-B14F-4D97-AF65-F5344CB8AC3E}">
        <p14:creationId xmlns:p14="http://schemas.microsoft.com/office/powerpoint/2010/main" val="2380424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03D09-1CBE-B34A-BCFD-54EF8BB49DF6}" type="slidenum">
              <a:rPr lang="en-US" smtClean="0"/>
              <a:pPr/>
              <a:t>109</a:t>
            </a:fld>
            <a:endParaRPr lang="en-US" dirty="0"/>
          </a:p>
        </p:txBody>
      </p:sp>
    </p:spTree>
    <p:extLst>
      <p:ext uri="{BB962C8B-B14F-4D97-AF65-F5344CB8AC3E}">
        <p14:creationId xmlns:p14="http://schemas.microsoft.com/office/powerpoint/2010/main" val="2380424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03D09-1CBE-B34A-BCFD-54EF8BB49DF6}" type="slidenum">
              <a:rPr lang="en-US" smtClean="0"/>
              <a:pPr/>
              <a:t>110</a:t>
            </a:fld>
            <a:endParaRPr lang="en-US" dirty="0"/>
          </a:p>
        </p:txBody>
      </p:sp>
    </p:spTree>
    <p:extLst>
      <p:ext uri="{BB962C8B-B14F-4D97-AF65-F5344CB8AC3E}">
        <p14:creationId xmlns:p14="http://schemas.microsoft.com/office/powerpoint/2010/main" val="2380424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111</a:t>
            </a:fld>
            <a:endParaRPr lang="en-US" dirty="0"/>
          </a:p>
        </p:txBody>
      </p:sp>
    </p:spTree>
    <p:extLst>
      <p:ext uri="{BB962C8B-B14F-4D97-AF65-F5344CB8AC3E}">
        <p14:creationId xmlns:p14="http://schemas.microsoft.com/office/powerpoint/2010/main" val="15142039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112</a:t>
            </a:fld>
            <a:endParaRPr lang="en-US" dirty="0"/>
          </a:p>
        </p:txBody>
      </p:sp>
    </p:spTree>
    <p:extLst>
      <p:ext uri="{BB962C8B-B14F-4D97-AF65-F5344CB8AC3E}">
        <p14:creationId xmlns:p14="http://schemas.microsoft.com/office/powerpoint/2010/main" val="3501954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203D09-1CBE-B34A-BCFD-54EF8BB49DF6}" type="slidenum">
              <a:rPr lang="en-US" smtClean="0"/>
              <a:pPr/>
              <a:t>113</a:t>
            </a:fld>
            <a:endParaRPr lang="en-US" dirty="0"/>
          </a:p>
        </p:txBody>
      </p:sp>
    </p:spTree>
    <p:extLst>
      <p:ext uri="{BB962C8B-B14F-4D97-AF65-F5344CB8AC3E}">
        <p14:creationId xmlns:p14="http://schemas.microsoft.com/office/powerpoint/2010/main" val="2906289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7" name="Rectangle 6"/>
          <p:cNvSpPr/>
          <p:nvPr/>
        </p:nvSpPr>
        <p:spPr>
          <a:xfrm>
            <a:off x="10642649" y="6183489"/>
            <a:ext cx="1523603"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9" name="Rectangle 8"/>
          <p:cNvSpPr/>
          <p:nvPr/>
        </p:nvSpPr>
        <p:spPr>
          <a:xfrm>
            <a:off x="10665222" y="6070601"/>
            <a:ext cx="1501030" cy="519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0" name="Rectangle 9"/>
          <p:cNvSpPr/>
          <p:nvPr/>
        </p:nvSpPr>
        <p:spPr>
          <a:xfrm>
            <a:off x="531812" y="5982478"/>
            <a:ext cx="150103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14" name="Straight Connector 13"/>
          <p:cNvCxnSpPr/>
          <p:nvPr/>
        </p:nvCxnSpPr>
        <p:spPr>
          <a:xfrm flipH="1">
            <a:off x="912812" y="3581400"/>
            <a:ext cx="10363200"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0812" y="609600"/>
            <a:ext cx="11811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513012" y="4648199"/>
            <a:ext cx="7175500" cy="1371601"/>
            <a:chOff x="2728912" y="4571999"/>
            <a:chExt cx="7175500" cy="1371601"/>
          </a:xfrm>
        </p:grpSpPr>
        <p:pic>
          <p:nvPicPr>
            <p:cNvPr id="18" name="Picture 1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04040" y="4571999"/>
              <a:ext cx="2500372" cy="137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912" y="4750836"/>
              <a:ext cx="32131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p:cNvSpPr/>
          <p:nvPr userDrawn="1"/>
        </p:nvSpPr>
        <p:spPr>
          <a:xfrm>
            <a:off x="150812" y="609600"/>
            <a:ext cx="11811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19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9"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17211892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Tx/>
              <a:defRPr/>
            </a:lvl1pPr>
            <a:lvl2pPr>
              <a:buClrTx/>
              <a:defRPr/>
            </a:lvl2pPr>
            <a:lvl3pPr>
              <a:buClrTx/>
              <a:defRPr/>
            </a:lvl3pPr>
            <a:lvl4pPr>
              <a:buClrTx/>
              <a:defRPr/>
            </a:lvl4pPr>
            <a:lvl5pPr>
              <a:buClrTx/>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362378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lvl1pPr>
              <a:buClrTx/>
              <a:defRPr/>
            </a:lvl1pPr>
            <a:lvl2pPr>
              <a:buClrTx/>
              <a:defRPr/>
            </a:lvl2pPr>
            <a:lvl3pPr>
              <a:buClrTx/>
              <a:defRPr/>
            </a:lvl3pPr>
            <a:lvl4pPr>
              <a:buClrTx/>
              <a:defRPr/>
            </a:lvl4pPr>
            <a:lvl5pPr>
              <a:buClrTx/>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21198664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Tx/>
              <a:defRPr/>
            </a:lvl1pPr>
            <a:lvl2pPr>
              <a:buClrTx/>
              <a:defRPr/>
            </a:lvl2pPr>
            <a:lvl3pPr>
              <a:buClrTx/>
              <a:defRPr/>
            </a:lvl3pPr>
            <a:lvl4pPr>
              <a:buClrTx/>
              <a:defRPr/>
            </a:lvl4pPr>
            <a:lvl5pPr>
              <a:buClrTx/>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35150227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3739" y="2143125"/>
            <a:ext cx="5070742" cy="3696891"/>
          </a:xfrm>
        </p:spPr>
        <p:txBody>
          <a:bodyPr/>
          <a:lstStyle>
            <a:lvl1pPr marL="321401" indent="-321401">
              <a:buClrTx/>
              <a:buFont typeface="Arial" panose="020B0604020202020204" pitchFamily="34" charset="0"/>
              <a:buChar char="•"/>
              <a:defRPr sz="2300">
                <a:solidFill>
                  <a:schemeClr val="tx1"/>
                </a:solidFill>
                <a:latin typeface="Arial" panose="020B0604020202020204" pitchFamily="34" charset="0"/>
                <a:cs typeface="Arial" panose="020B0604020202020204" pitchFamily="34" charset="0"/>
              </a:defRPr>
            </a:lvl1pPr>
            <a:lvl2pPr marL="321401" indent="-321401">
              <a:buClrTx/>
              <a:buFont typeface="Arial" panose="020B0604020202020204" pitchFamily="34" charset="0"/>
              <a:buChar char="•"/>
              <a:defRPr sz="1900">
                <a:solidFill>
                  <a:schemeClr val="tx1"/>
                </a:solidFill>
                <a:latin typeface="Arial Narrow" panose="020B060602020203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p:txBody>
      </p:sp>
      <p:sp>
        <p:nvSpPr>
          <p:cNvPr id="4" name="Text Placeholder 3"/>
          <p:cNvSpPr>
            <a:spLocks noGrp="1"/>
          </p:cNvSpPr>
          <p:nvPr>
            <p:ph type="body" sz="quarter" idx="14" hasCustomPrompt="1"/>
          </p:nvPr>
        </p:nvSpPr>
        <p:spPr>
          <a:xfrm>
            <a:off x="523739" y="642938"/>
            <a:ext cx="4094684" cy="1232297"/>
          </a:xfrm>
        </p:spPr>
        <p:txBody>
          <a:bodyPr/>
          <a:lstStyle>
            <a:lvl1pPr>
              <a:buClrTx/>
              <a:defRPr sz="3500">
                <a:solidFill>
                  <a:schemeClr val="tx1"/>
                </a:solidFill>
                <a:latin typeface="Arial Narrow" panose="020B0606020202030204" pitchFamily="34" charset="0"/>
              </a:defRPr>
            </a:lvl1pPr>
            <a:lvl2pPr>
              <a:buClrTx/>
              <a:defRPr sz="2900">
                <a:solidFill>
                  <a:schemeClr val="tx1"/>
                </a:solidFill>
              </a:defRPr>
            </a:lvl2pPr>
            <a:lvl3pPr>
              <a:buClrTx/>
              <a:defRPr>
                <a:solidFill>
                  <a:schemeClr val="tx1"/>
                </a:solidFill>
                <a:latin typeface="Arial Narrow" panose="020B0606020202030204" pitchFamily="34" charset="0"/>
              </a:defRPr>
            </a:lvl3pPr>
          </a:lstStyle>
          <a:p>
            <a:pPr lvl="0"/>
            <a:r>
              <a:rPr lang="en-US" dirty="0" smtClean="0"/>
              <a:t>Insert Text Here</a:t>
            </a:r>
          </a:p>
          <a:p>
            <a:pPr lvl="1"/>
            <a:r>
              <a:rPr lang="en-US" dirty="0" smtClean="0"/>
              <a:t>	Second level</a:t>
            </a:r>
          </a:p>
          <a:p>
            <a:pPr lvl="2"/>
            <a:endParaRPr lang="en-US" dirty="0" smtClean="0"/>
          </a:p>
          <a:p>
            <a:pPr lvl="2"/>
            <a:r>
              <a:rPr lang="en-US" dirty="0" smtClean="0"/>
              <a:t>Third level</a:t>
            </a:r>
          </a:p>
        </p:txBody>
      </p:sp>
      <p:sp>
        <p:nvSpPr>
          <p:cNvPr id="6" name="Picture Placeholder 5"/>
          <p:cNvSpPr>
            <a:spLocks noGrp="1"/>
          </p:cNvSpPr>
          <p:nvPr>
            <p:ph type="pic" sz="quarter" idx="15"/>
          </p:nvPr>
        </p:nvSpPr>
        <p:spPr>
          <a:xfrm>
            <a:off x="642770" y="1017984"/>
            <a:ext cx="595157" cy="443136"/>
          </a:xfrm>
        </p:spPr>
        <p:txBody>
          <a:bodyPr/>
          <a:lstStyle>
            <a:lvl1pPr>
              <a:buClrTx/>
              <a:defRPr/>
            </a:lvl1pPr>
          </a:lstStyle>
          <a:p>
            <a:r>
              <a:rPr lang="en-US" smtClean="0"/>
              <a:t>Click icon to add picture</a:t>
            </a:r>
            <a:endParaRPr lang="en-US" dirty="0"/>
          </a:p>
        </p:txBody>
      </p:sp>
      <p:sp>
        <p:nvSpPr>
          <p:cNvPr id="8"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4051114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re de secti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64077" y="169385"/>
            <a:ext cx="11060671" cy="727075"/>
          </a:xfrm>
        </p:spPr>
        <p:txBody>
          <a:bodyPr anchor="ctr">
            <a:noAutofit/>
          </a:bodyPr>
          <a:lstStyle>
            <a:lvl1pPr marL="0" indent="0" algn="l">
              <a:buNone/>
              <a:defRPr sz="3600">
                <a:solidFill>
                  <a:schemeClr val="tx1"/>
                </a:solidFill>
                <a:latin typeface="+mj-lt"/>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5" name="Text Placeholder 4"/>
          <p:cNvSpPr>
            <a:spLocks noGrp="1"/>
          </p:cNvSpPr>
          <p:nvPr>
            <p:ph type="body" sz="quarter" idx="13"/>
          </p:nvPr>
        </p:nvSpPr>
        <p:spPr>
          <a:xfrm>
            <a:off x="545958" y="1016000"/>
            <a:ext cx="11096909" cy="5006975"/>
          </a:xfrm>
        </p:spPr>
        <p:txBody>
          <a:bodyPr>
            <a:normAutofit/>
          </a:bodyPr>
          <a:lstStyle>
            <a:lvl1pPr>
              <a:buClrTx/>
              <a:defRPr sz="2800"/>
            </a:lvl1pPr>
            <a:lvl2pPr>
              <a:buClrTx/>
              <a:defRPr sz="2400"/>
            </a:lvl2pPr>
            <a:lvl3pPr>
              <a:buClrTx/>
              <a:defRPr sz="2000"/>
            </a:lvl3pPr>
            <a:lvl4pPr>
              <a:buClrTx/>
              <a:defRPr sz="1800"/>
            </a:lvl4pPr>
            <a:lvl5pPr>
              <a:buClrTx/>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27824342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1273154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603" y="908051"/>
            <a:ext cx="10491700" cy="8016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958601" y="1801814"/>
            <a:ext cx="5144276" cy="4367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6026" y="1801814"/>
            <a:ext cx="5144277" cy="4367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165582514"/>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re de secti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64077" y="187269"/>
            <a:ext cx="11060671" cy="727075"/>
          </a:xfrm>
        </p:spPr>
        <p:txBody>
          <a:bodyPr anchor="ctr">
            <a:noAutofit/>
          </a:bodyPr>
          <a:lstStyle>
            <a:lvl1pPr marL="0" indent="0" algn="l">
              <a:buNone/>
              <a:defRPr sz="2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Text Placeholder 4"/>
          <p:cNvSpPr>
            <a:spLocks noGrp="1"/>
          </p:cNvSpPr>
          <p:nvPr>
            <p:ph type="body" sz="quarter" idx="13"/>
          </p:nvPr>
        </p:nvSpPr>
        <p:spPr>
          <a:xfrm>
            <a:off x="545958" y="1016000"/>
            <a:ext cx="11096909" cy="5006975"/>
          </a:xfrm>
        </p:spPr>
        <p:txBody>
          <a:bodyPr>
            <a:normAutofit/>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278243425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La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3226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457200" indent="-457200">
              <a:buClrTx/>
              <a:buFont typeface="Arial" panose="020B0604020202020204" pitchFamily="34" charset="0"/>
              <a:buChar char="•"/>
              <a:defRPr/>
            </a:lvl1pPr>
            <a:lvl2pPr marL="1066694" indent="-457200">
              <a:buClrTx/>
              <a:buFont typeface="Arial" panose="020B0604020202020204" pitchFamily="34" charset="0"/>
              <a:buChar char="•"/>
              <a:defRPr/>
            </a:lvl2pPr>
            <a:lvl3pPr marL="1561886" indent="-342900">
              <a:buClrTx/>
              <a:buFont typeface="Arial" panose="020B0604020202020204" pitchFamily="34" charset="0"/>
              <a:buChar char="•"/>
              <a:defRPr/>
            </a:lvl3pPr>
            <a:lvl4pPr marL="2171380" indent="-342900">
              <a:buClrTx/>
              <a:buFont typeface="Arial" panose="020B0604020202020204" pitchFamily="34" charset="0"/>
              <a:buChar char="•"/>
              <a:defRPr/>
            </a:lvl4pPr>
            <a:lvl5pPr marL="2780873" indent="-342900">
              <a:buClrTx/>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2"/>
          <p:cNvSpPr>
            <a:spLocks noGrp="1"/>
          </p:cNvSpPr>
          <p:nvPr>
            <p:ph type="body" sz="quarter" idx="13" hasCustomPrompt="1"/>
          </p:nvPr>
        </p:nvSpPr>
        <p:spPr>
          <a:xfrm>
            <a:off x="609441" y="945932"/>
            <a:ext cx="10969943" cy="457200"/>
          </a:xfrm>
        </p:spPr>
        <p:txBody>
          <a:bodyPr>
            <a:normAutofit/>
          </a:bodyPr>
          <a:lstStyle>
            <a:lvl1pPr marL="0" indent="0">
              <a:buNone/>
              <a:defRPr sz="2400">
                <a:latin typeface="+mj-lt"/>
              </a:defRPr>
            </a:lvl1pPr>
          </a:lstStyle>
          <a:p>
            <a:pPr lvl="0"/>
            <a:r>
              <a:rPr lang="en-US" dirty="0" smtClean="0"/>
              <a:t>Click to edit Second title style</a:t>
            </a:r>
          </a:p>
        </p:txBody>
      </p:sp>
      <p:sp>
        <p:nvSpPr>
          <p:cNvPr id="9"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35190526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2778125"/>
            <a:ext cx="10360501" cy="1362075"/>
          </a:xfrm>
        </p:spPr>
        <p:txBody>
          <a:bodyPr anchor="t"/>
          <a:lstStyle>
            <a:lvl1pPr algn="l">
              <a:defRPr sz="53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2833" y="1277937"/>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8"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cxnSp>
        <p:nvCxnSpPr>
          <p:cNvPr id="5" name="Straight Connector 4"/>
          <p:cNvCxnSpPr>
            <a:stCxn id="2" idx="2"/>
          </p:cNvCxnSpPr>
          <p:nvPr userDrawn="1"/>
        </p:nvCxnSpPr>
        <p:spPr>
          <a:xfrm flipH="1">
            <a:off x="945180" y="4140200"/>
            <a:ext cx="5197904" cy="0"/>
          </a:xfrm>
          <a:prstGeom prst="line">
            <a:avLst/>
          </a:prstGeom>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455612" y="838200"/>
            <a:ext cx="11277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3391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Text Placeholder 12"/>
          <p:cNvSpPr>
            <a:spLocks noGrp="1"/>
          </p:cNvSpPr>
          <p:nvPr>
            <p:ph type="body" sz="quarter" idx="13" hasCustomPrompt="1"/>
          </p:nvPr>
        </p:nvSpPr>
        <p:spPr>
          <a:xfrm>
            <a:off x="609441" y="1615967"/>
            <a:ext cx="3863858" cy="4526280"/>
          </a:xfrm>
        </p:spPr>
        <p:txBody>
          <a:bodyPr>
            <a:normAutofit/>
          </a:bodyPr>
          <a:lstStyle>
            <a:lvl1pPr marL="0" indent="0">
              <a:buNone/>
              <a:defRPr sz="2800">
                <a:latin typeface="+mj-lt"/>
              </a:defRPr>
            </a:lvl1pPr>
          </a:lstStyle>
          <a:p>
            <a:pPr lvl="0"/>
            <a:r>
              <a:rPr lang="en-US" dirty="0" smtClean="0"/>
              <a:t>Click to edit Second title style</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773957" y="1600201"/>
            <a:ext cx="6805427" cy="4525963"/>
          </a:xfrm>
        </p:spPr>
        <p:txBody>
          <a:bodyPr>
            <a:normAutofit/>
          </a:bodyPr>
          <a:lstStyle>
            <a:lvl1pPr>
              <a:buClrTx/>
              <a:defRPr sz="2800"/>
            </a:lvl1pPr>
            <a:lvl2pPr>
              <a:buClrTx/>
              <a:defRPr sz="2400"/>
            </a:lvl2pPr>
            <a:lvl3pPr>
              <a:buClrTx/>
              <a:defRPr sz="2000"/>
            </a:lvl3pPr>
            <a:lvl4pPr>
              <a:buClrTx/>
              <a:defRPr sz="1800"/>
            </a:lvl4pPr>
            <a:lvl5pPr>
              <a:buClrTx/>
              <a:defRPr sz="16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33861329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441" y="1600201"/>
            <a:ext cx="6801364" cy="4525963"/>
          </a:xfrm>
        </p:spPr>
        <p:txBody>
          <a:bodyPr>
            <a:normAutofit/>
          </a:bodyPr>
          <a:lstStyle>
            <a:lvl1pPr>
              <a:buClrTx/>
              <a:defRPr sz="28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715526" y="1600201"/>
            <a:ext cx="3863858" cy="4525963"/>
          </a:xfrm>
        </p:spPr>
        <p:txBody>
          <a:bodyPr>
            <a:normAutofit/>
          </a:bodyPr>
          <a:lstStyle>
            <a:lvl1pPr>
              <a:buClrTx/>
              <a:defRPr sz="28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3" hasCustomPrompt="1"/>
          </p:nvPr>
        </p:nvSpPr>
        <p:spPr>
          <a:xfrm>
            <a:off x="609441" y="945932"/>
            <a:ext cx="10969943" cy="457200"/>
          </a:xfrm>
        </p:spPr>
        <p:txBody>
          <a:bodyPr>
            <a:normAutofit/>
          </a:bodyPr>
          <a:lstStyle>
            <a:lvl1pPr marL="0" indent="0">
              <a:buNone/>
              <a:defRPr sz="2400">
                <a:latin typeface="+mj-lt"/>
              </a:defRPr>
            </a:lvl1pPr>
          </a:lstStyle>
          <a:p>
            <a:pPr lvl="0"/>
            <a:r>
              <a:rPr lang="en-US" dirty="0" smtClean="0"/>
              <a:t>Click to edit Second title style</a:t>
            </a:r>
          </a:p>
        </p:txBody>
      </p:sp>
      <p:sp>
        <p:nvSpPr>
          <p:cNvPr id="10"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5539599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441" y="1535113"/>
            <a:ext cx="5385514" cy="639763"/>
          </a:xfrm>
        </p:spPr>
        <p:txBody>
          <a:bodyPr anchor="b">
            <a:normAutofit/>
          </a:bodyPr>
          <a:lstStyle>
            <a:lvl1pPr marL="0" indent="0">
              <a:buNone/>
              <a:defRPr sz="2700" b="0">
                <a:latin typeface="Arial Narrow" panose="020B0606020202030204"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normAutofit/>
          </a:bodyPr>
          <a:lstStyle>
            <a:lvl1pPr marL="457200" indent="-457200">
              <a:buClrTx/>
              <a:buFont typeface="Arial" panose="020B0604020202020204" pitchFamily="34" charset="0"/>
              <a:buChar char="•"/>
              <a:defRPr sz="2800"/>
            </a:lvl1pPr>
            <a:lvl2pPr marL="1066694" indent="-457200">
              <a:buClrTx/>
              <a:buFont typeface="Arial" panose="020B0604020202020204" pitchFamily="34" charset="0"/>
              <a:buChar char="•"/>
              <a:defRPr sz="2400"/>
            </a:lvl2pPr>
            <a:lvl3pPr marL="1561886" indent="-342900">
              <a:buClrTx/>
              <a:buFont typeface="Arial" panose="020B0604020202020204" pitchFamily="34" charset="0"/>
              <a:buChar char="•"/>
              <a:defRPr sz="2000"/>
            </a:lvl3pPr>
            <a:lvl4pPr marL="2171380" indent="-342900">
              <a:buClrTx/>
              <a:buFont typeface="Arial" panose="020B0604020202020204" pitchFamily="34" charset="0"/>
              <a:buChar char="•"/>
              <a:defRPr sz="1800"/>
            </a:lvl4pPr>
            <a:lvl5pPr marL="2780873" indent="-342900">
              <a:buClrTx/>
              <a:buFont typeface="Arial" panose="020B0604020202020204" pitchFamily="34" charset="0"/>
              <a:buChar char="•"/>
              <a:defRPr sz="16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1756" y="1535113"/>
            <a:ext cx="5387630" cy="639763"/>
          </a:xfrm>
        </p:spPr>
        <p:txBody>
          <a:bodyPr anchor="b">
            <a:normAutofit/>
          </a:bodyPr>
          <a:lstStyle>
            <a:lvl1pPr marL="0" indent="0">
              <a:buNone/>
              <a:defRPr sz="2700" b="0">
                <a:latin typeface="Arial Narrow" panose="020B0606020202030204"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normAutofit/>
          </a:bodyPr>
          <a:lstStyle>
            <a:lvl1pPr marL="457200" indent="-457200">
              <a:buClrTx/>
              <a:buFont typeface="Arial" panose="020B0604020202020204" pitchFamily="34" charset="0"/>
              <a:buChar char="•"/>
              <a:defRPr sz="2800"/>
            </a:lvl1pPr>
            <a:lvl2pPr marL="1066694" indent="-457200">
              <a:buClrTx/>
              <a:buFont typeface="Arial" panose="020B0604020202020204" pitchFamily="34" charset="0"/>
              <a:buChar char="•"/>
              <a:defRPr sz="2400"/>
            </a:lvl2pPr>
            <a:lvl3pPr marL="1561886" indent="-342900">
              <a:buClrTx/>
              <a:buFont typeface="Arial" panose="020B0604020202020204" pitchFamily="34" charset="0"/>
              <a:buChar char="•"/>
              <a:defRPr sz="2000"/>
            </a:lvl3pPr>
            <a:lvl4pPr marL="2171380" indent="-342900">
              <a:buClrTx/>
              <a:buFont typeface="Arial" panose="020B0604020202020204" pitchFamily="34" charset="0"/>
              <a:buChar char="•"/>
              <a:defRPr sz="1800"/>
            </a:lvl4pPr>
            <a:lvl5pPr marL="2780873" indent="-342900">
              <a:buClrTx/>
              <a:buFont typeface="Arial" panose="020B0604020202020204" pitchFamily="34" charset="0"/>
              <a:buChar char="•"/>
              <a:defRPr sz="16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5"/>
          <p:cNvSpPr>
            <a:spLocks noGrp="1"/>
          </p:cNvSpPr>
          <p:nvPr>
            <p:ph type="sldNum" sz="quarter" idx="10"/>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23906686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29360388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1554660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516442" y="273052"/>
            <a:ext cx="4062942" cy="5853113"/>
          </a:xfrm>
        </p:spPr>
        <p:txBody>
          <a:bodyPr>
            <a:normAutofit/>
          </a:bodyPr>
          <a:lstStyle>
            <a:lvl1pPr>
              <a:buClrTx/>
              <a:defRPr sz="2800"/>
            </a:lvl1pPr>
            <a:lvl2pPr>
              <a:buClrTx/>
              <a:defRPr sz="2400"/>
            </a:lvl2pPr>
            <a:lvl3pPr>
              <a:buClrTx/>
              <a:defRPr sz="2000"/>
            </a:lvl3pPr>
            <a:lvl4pPr>
              <a:buClrTx/>
              <a:defRPr sz="1800"/>
            </a:lvl4pPr>
            <a:lvl5pPr>
              <a:buClrTx/>
              <a:defRPr sz="16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441" y="2514601"/>
            <a:ext cx="6602280" cy="3611563"/>
          </a:xfrm>
        </p:spPr>
        <p:txBody>
          <a:bodyPr>
            <a:normAutofit/>
          </a:bodyPr>
          <a:lstStyle>
            <a:lvl1pPr marL="0" indent="0">
              <a:buNone/>
              <a:defRPr sz="28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cxnSp>
        <p:nvCxnSpPr>
          <p:cNvPr id="8" name="Straight Connector 7"/>
          <p:cNvCxnSpPr/>
          <p:nvPr/>
        </p:nvCxnSpPr>
        <p:spPr>
          <a:xfrm flipV="1">
            <a:off x="618778" y="2362200"/>
            <a:ext cx="6606343" cy="0"/>
          </a:xfrm>
          <a:prstGeom prst="line">
            <a:avLst/>
          </a:prstGeom>
          <a:ln>
            <a:solidFill>
              <a:srgbClr val="12AD2B"/>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609441" y="274637"/>
            <a:ext cx="6602280" cy="1173163"/>
          </a:xfrm>
        </p:spPr>
        <p:txBody>
          <a:bodyPr lIns="121899" tIns="182848" anchor="t" anchorCtr="0"/>
          <a:lstStyle/>
          <a:p>
            <a:r>
              <a:rPr lang="en-US" smtClean="0"/>
              <a:t>Click to edit Master title style</a:t>
            </a:r>
            <a:endParaRPr lang="en-US" dirty="0"/>
          </a:p>
        </p:txBody>
      </p:sp>
      <p:cxnSp>
        <p:nvCxnSpPr>
          <p:cNvPr id="9" name="Straight Connector 8"/>
          <p:cNvCxnSpPr/>
          <p:nvPr/>
        </p:nvCxnSpPr>
        <p:spPr>
          <a:xfrm flipV="1">
            <a:off x="618778" y="2362200"/>
            <a:ext cx="6606343" cy="0"/>
          </a:xfrm>
          <a:prstGeom prst="line">
            <a:avLst/>
          </a:prstGeom>
          <a:ln>
            <a:solidFill>
              <a:srgbClr val="12AD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Tree>
    <p:extLst>
      <p:ext uri="{BB962C8B-B14F-4D97-AF65-F5344CB8AC3E}">
        <p14:creationId xmlns:p14="http://schemas.microsoft.com/office/powerpoint/2010/main" val="36099839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880437" y="6094742"/>
            <a:ext cx="1256093" cy="700005"/>
          </a:xfrm>
          <a:prstGeom prst="rect">
            <a:avLst/>
          </a:prstGeom>
        </p:spPr>
      </p:pic>
      <p:sp>
        <p:nvSpPr>
          <p:cNvPr id="2" name="Title Placeholder 1"/>
          <p:cNvSpPr>
            <a:spLocks noGrp="1"/>
          </p:cNvSpPr>
          <p:nvPr>
            <p:ph type="title"/>
          </p:nvPr>
        </p:nvSpPr>
        <p:spPr>
          <a:xfrm>
            <a:off x="609441" y="274637"/>
            <a:ext cx="10969943" cy="639763"/>
          </a:xfrm>
          <a:prstGeom prst="rect">
            <a:avLst/>
          </a:prstGeom>
        </p:spPr>
        <p:txBody>
          <a:bodyPr vert="horz" lIns="121899" tIns="60949" rIns="121899" bIns="60949"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4679492" y="6324600"/>
            <a:ext cx="2844059" cy="365125"/>
          </a:xfrm>
          <a:prstGeom prst="rect">
            <a:avLst/>
          </a:prstGeom>
        </p:spPr>
        <p:txBody>
          <a:bodyPr vert="horz" lIns="121899" tIns="60949" rIns="121899" bIns="60949"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fld id="{2A0FF648-2CEA-4D13-8135-B65859D93179}" type="slidenum">
              <a:rPr lang="en-US" smtClean="0"/>
              <a:pPr/>
              <a:t>‹#›</a:t>
            </a:fld>
            <a:endParaRPr lang="en-US"/>
          </a:p>
        </p:txBody>
      </p:sp>
      <p:sp>
        <p:nvSpPr>
          <p:cNvPr id="7" name="Rectangle 6"/>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3" name="Rectangle 12"/>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14" name="Straight Connector 13"/>
          <p:cNvCxnSpPr/>
          <p:nvPr/>
        </p:nvCxnSpPr>
        <p:spPr>
          <a:xfrm flipH="1">
            <a:off x="531812" y="914400"/>
            <a:ext cx="111252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8229" y="6133322"/>
            <a:ext cx="1333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2554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timing>
    <p:tnLst>
      <p:par>
        <p:cTn id="1" dur="indefinite" restart="never" nodeType="tmRoot"/>
      </p:par>
    </p:tnLst>
  </p:timing>
  <p:txStyles>
    <p:titleStyle>
      <a:lvl1pPr algn="l" defTabSz="1218987" rtl="0" eaLnBrk="1" latinLnBrk="0" hangingPunct="1">
        <a:spcBef>
          <a:spcPct val="0"/>
        </a:spcBef>
        <a:buNone/>
        <a:defRPr sz="3600" kern="1200">
          <a:solidFill>
            <a:schemeClr val="tx1"/>
          </a:solidFill>
          <a:latin typeface="Arial Narrow" panose="020B0606020202030204" pitchFamily="34" charset="0"/>
          <a:ea typeface="+mj-ea"/>
          <a:cs typeface="+mj-cs"/>
        </a:defRPr>
      </a:lvl1pPr>
    </p:titleStyle>
    <p:bodyStyle>
      <a:lvl1pPr marL="457120" indent="-457120" algn="l" defTabSz="1218987" rtl="0" eaLnBrk="1" latinLnBrk="0" hangingPunct="1">
        <a:spcBef>
          <a:spcPct val="200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990427" indent="-380933" algn="l" defTabSz="1218987" rtl="0" eaLnBrk="1" latinLnBrk="0" hangingPunct="1">
        <a:spcBef>
          <a:spcPct val="20000"/>
        </a:spcBef>
        <a:buClrTx/>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523733" indent="-304747" algn="l" defTabSz="1218987" rtl="0" eaLnBrk="1" latinLnBrk="0" hangingPunct="1">
        <a:spcBef>
          <a:spcPct val="20000"/>
        </a:spcBef>
        <a:buClrTx/>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2133227" indent="-304747" algn="l" defTabSz="1218987" rtl="0" eaLnBrk="1" latinLnBrk="0" hangingPunct="1">
        <a:spcBef>
          <a:spcPct val="20000"/>
        </a:spcBef>
        <a:buClrTx/>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742720" indent="-304747" algn="l" defTabSz="1218987" rtl="0" eaLnBrk="1" latinLnBrk="0" hangingPunct="1">
        <a:spcBef>
          <a:spcPct val="20000"/>
        </a:spcBef>
        <a:buClrTx/>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 Target="slide107.xml"/><Relationship Id="rId7"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slide" Target="slide38.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slide" Target="slide84.xml"/><Relationship Id="rId3" Type="http://schemas.openxmlformats.org/officeDocument/2006/relationships/slide" Target="slide33.xml"/><Relationship Id="rId7" Type="http://schemas.openxmlformats.org/officeDocument/2006/relationships/slide" Target="slide76.xml"/><Relationship Id="rId12"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gif"/><Relationship Id="rId11" Type="http://schemas.openxmlformats.org/officeDocument/2006/relationships/slide" Target="slide110.xml"/><Relationship Id="rId5" Type="http://schemas.openxmlformats.org/officeDocument/2006/relationships/slide" Target="slide1.xml"/><Relationship Id="rId10" Type="http://schemas.openxmlformats.org/officeDocument/2006/relationships/image" Target="../media/image17.gif"/><Relationship Id="rId4" Type="http://schemas.openxmlformats.org/officeDocument/2006/relationships/image" Target="../media/image14.gif"/><Relationship Id="rId9" Type="http://schemas.openxmlformats.org/officeDocument/2006/relationships/slide" Target="slide97.xml"/><Relationship Id="rId14" Type="http://schemas.openxmlformats.org/officeDocument/2006/relationships/image" Target="../media/image13.gif"/></Relationships>
</file>

<file path=ppt/slides/_rels/slide1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gif"/><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 Target="slide107.xml"/><Relationship Id="rId7" Type="http://schemas.openxmlformats.org/officeDocument/2006/relationships/slide" Target="slide14.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slide" Target="slide38.xml"/><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tigoenergy.com/" TargetMode="Externa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79.JP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 Target="slide107.xml"/><Relationship Id="rId7" Type="http://schemas.openxmlformats.org/officeDocument/2006/relationships/slide" Target="slide14.xml"/><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slide" Target="slide38.xml"/><Relationship Id="rId4" Type="http://schemas.openxmlformats.org/officeDocument/2006/relationships/image" Target="../media/image1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Bring Your Smart Module to Life</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32951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Agenda</a:t>
            </a:r>
            <a:r>
              <a:rPr lang="en-US" sz="5400" dirty="0" smtClean="0"/>
              <a:t> </a:t>
            </a:r>
            <a:endParaRPr lang="en-US" sz="4000" dirty="0"/>
          </a:p>
        </p:txBody>
      </p:sp>
      <p:sp>
        <p:nvSpPr>
          <p:cNvPr id="3" name="Content Placeholder 2"/>
          <p:cNvSpPr>
            <a:spLocks noGrp="1"/>
          </p:cNvSpPr>
          <p:nvPr>
            <p:ph idx="1"/>
          </p:nvPr>
        </p:nvSpPr>
        <p:spPr/>
        <p:txBody>
          <a:bodyPr>
            <a:normAutofit/>
          </a:bodyPr>
          <a:lstStyle/>
          <a:p>
            <a:pPr lvl="0"/>
            <a:r>
              <a:rPr lang="en-US" dirty="0" smtClean="0"/>
              <a:t>Solution Overview</a:t>
            </a:r>
          </a:p>
          <a:p>
            <a:pPr lvl="0"/>
            <a:r>
              <a:rPr lang="en-US" dirty="0" smtClean="0">
                <a:solidFill>
                  <a:schemeClr val="accent1"/>
                </a:solidFill>
              </a:rPr>
              <a:t>Essential Steps</a:t>
            </a:r>
          </a:p>
          <a:p>
            <a:pPr lvl="1"/>
            <a:r>
              <a:rPr lang="en-US" dirty="0" smtClean="0"/>
              <a:t>System design </a:t>
            </a:r>
            <a:endParaRPr lang="en-US" dirty="0"/>
          </a:p>
          <a:p>
            <a:pPr lvl="1"/>
            <a:r>
              <a:rPr lang="en-US" dirty="0" smtClean="0"/>
              <a:t>System installation</a:t>
            </a:r>
            <a:endParaRPr lang="en-US" dirty="0"/>
          </a:p>
          <a:p>
            <a:pPr lvl="2"/>
            <a:r>
              <a:rPr lang="en-US" dirty="0" smtClean="0"/>
              <a:t>Online system configuration</a:t>
            </a:r>
            <a:endParaRPr lang="en-US" dirty="0"/>
          </a:p>
          <a:p>
            <a:pPr lvl="1"/>
            <a:r>
              <a:rPr lang="en-US" dirty="0" smtClean="0"/>
              <a:t>Commissioning </a:t>
            </a:r>
            <a:r>
              <a:rPr lang="en-US" dirty="0"/>
              <a:t>process </a:t>
            </a:r>
            <a:r>
              <a:rPr lang="en-US" dirty="0" smtClean="0"/>
              <a:t>&amp; Smart Asset Management overview</a:t>
            </a:r>
          </a:p>
          <a:p>
            <a:pPr lvl="0"/>
            <a:r>
              <a:rPr lang="en-US" dirty="0" smtClean="0"/>
              <a:t>Summary</a:t>
            </a:r>
            <a:endParaRPr lang="en-US" dirty="0"/>
          </a:p>
          <a:p>
            <a:endParaRPr lang="en-US" sz="2800" dirty="0" smtClean="0"/>
          </a:p>
        </p:txBody>
      </p:sp>
      <p:sp>
        <p:nvSpPr>
          <p:cNvPr id="4" name="Text Placeholder 3"/>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30560531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Run Tests</a:t>
            </a:r>
            <a:r>
              <a:rPr lang="en-US" sz="5400" dirty="0" smtClean="0"/>
              <a:t> </a:t>
            </a:r>
            <a:endParaRPr lang="en-US" sz="4000" dirty="0"/>
          </a:p>
        </p:txBody>
      </p:sp>
      <p:sp>
        <p:nvSpPr>
          <p:cNvPr id="3" name="Content Placeholder 2"/>
          <p:cNvSpPr>
            <a:spLocks noGrp="1"/>
          </p:cNvSpPr>
          <p:nvPr>
            <p:ph idx="1"/>
          </p:nvPr>
        </p:nvSpPr>
        <p:spPr/>
        <p:txBody>
          <a:bodyPr>
            <a:normAutofit/>
          </a:bodyPr>
          <a:lstStyle/>
          <a:p>
            <a:r>
              <a:rPr lang="en-US" sz="2400" dirty="0" smtClean="0"/>
              <a:t>Press “Network Test” on the MMU </a:t>
            </a:r>
          </a:p>
          <a:p>
            <a:r>
              <a:rPr lang="en-US" sz="2400" dirty="0" smtClean="0"/>
              <a:t>Press “Gateway Test” on the MMU</a:t>
            </a:r>
          </a:p>
          <a:p>
            <a:endParaRPr lang="en-US" sz="24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950" y="2667005"/>
            <a:ext cx="5050744" cy="316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1142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Initiate Discovery</a:t>
            </a:r>
            <a:r>
              <a:rPr lang="en-US" sz="5400" dirty="0"/>
              <a:t> </a:t>
            </a:r>
            <a:endParaRPr lang="en-US" sz="4000" dirty="0"/>
          </a:p>
        </p:txBody>
      </p:sp>
      <p:sp>
        <p:nvSpPr>
          <p:cNvPr id="3" name="Content Placeholder 2"/>
          <p:cNvSpPr>
            <a:spLocks noGrp="1"/>
          </p:cNvSpPr>
          <p:nvPr>
            <p:ph idx="1"/>
          </p:nvPr>
        </p:nvSpPr>
        <p:spPr/>
        <p:txBody>
          <a:bodyPr>
            <a:normAutofit/>
          </a:bodyPr>
          <a:lstStyle/>
          <a:p>
            <a:pPr marL="0" indent="0">
              <a:buNone/>
            </a:pPr>
            <a:r>
              <a:rPr lang="en-US" sz="2400" dirty="0" smtClean="0"/>
              <a:t>Press “Discovery” on the MMU </a:t>
            </a:r>
          </a:p>
          <a:p>
            <a:endParaRPr lang="en-US" sz="24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950" y="2667005"/>
            <a:ext cx="5050744" cy="316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410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Initiate Discovery</a:t>
            </a:r>
            <a:r>
              <a:rPr lang="en-US" sz="5400" dirty="0" smtClean="0"/>
              <a:t> </a:t>
            </a:r>
            <a:endParaRPr lang="en-US" sz="4000" dirty="0"/>
          </a:p>
        </p:txBody>
      </p:sp>
      <p:sp>
        <p:nvSpPr>
          <p:cNvPr id="3" name="Content Placeholder 2"/>
          <p:cNvSpPr>
            <a:spLocks noGrp="1"/>
          </p:cNvSpPr>
          <p:nvPr>
            <p:ph idx="1"/>
          </p:nvPr>
        </p:nvSpPr>
        <p:spPr/>
        <p:txBody>
          <a:bodyPr>
            <a:normAutofit/>
          </a:bodyPr>
          <a:lstStyle/>
          <a:p>
            <a:pPr marL="0" indent="0">
              <a:buNone/>
            </a:pPr>
            <a:r>
              <a:rPr lang="en-US" sz="2400" dirty="0" smtClean="0"/>
              <a:t>Press “Discovery” on the MMU</a:t>
            </a:r>
          </a:p>
          <a:p>
            <a:pPr marL="0" indent="0">
              <a:buClr>
                <a:srgbClr val="00B050"/>
              </a:buClr>
              <a:buNone/>
            </a:pPr>
            <a:r>
              <a:rPr lang="en-US" sz="2400" dirty="0" smtClean="0"/>
              <a:t>Note</a:t>
            </a:r>
            <a:r>
              <a:rPr lang="en-US" sz="2400" dirty="0"/>
              <a:t>: Online configuration must be completed </a:t>
            </a:r>
            <a:r>
              <a:rPr lang="en-US" sz="2400" dirty="0" smtClean="0"/>
              <a:t>before discovery is run</a:t>
            </a:r>
            <a:endParaRPr lang="en-US" sz="2400" dirty="0"/>
          </a:p>
          <a:p>
            <a:pPr marL="0" indent="0">
              <a:buClr>
                <a:srgbClr val="00B050"/>
              </a:buClr>
              <a:buNone/>
            </a:pPr>
            <a:r>
              <a:rPr lang="en-US" sz="2400" dirty="0" smtClean="0"/>
              <a:t> </a:t>
            </a:r>
          </a:p>
          <a:p>
            <a:pPr>
              <a:buClr>
                <a:srgbClr val="00B050"/>
              </a:buClr>
            </a:pPr>
            <a:endParaRPr lang="en-US" sz="24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950" y="2667005"/>
            <a:ext cx="5050744" cy="316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4734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Initiate Discovery</a:t>
            </a:r>
            <a:r>
              <a:rPr lang="en-US" sz="5400" dirty="0" smtClean="0"/>
              <a:t> </a:t>
            </a:r>
            <a:endParaRPr lang="en-US" sz="4000" dirty="0"/>
          </a:p>
        </p:txBody>
      </p:sp>
      <p:sp>
        <p:nvSpPr>
          <p:cNvPr id="3" name="Content Placeholder 2"/>
          <p:cNvSpPr>
            <a:spLocks noGrp="1"/>
          </p:cNvSpPr>
          <p:nvPr>
            <p:ph idx="1"/>
          </p:nvPr>
        </p:nvSpPr>
        <p:spPr/>
        <p:txBody>
          <a:bodyPr>
            <a:normAutofit/>
          </a:bodyPr>
          <a:lstStyle/>
          <a:p>
            <a:pPr marL="0" indent="0">
              <a:buNone/>
            </a:pPr>
            <a:endParaRPr lang="en-US" sz="2400" dirty="0" smtClean="0"/>
          </a:p>
          <a:p>
            <a:pPr marL="0" indent="0">
              <a:buNone/>
            </a:pPr>
            <a:r>
              <a:rPr lang="en-US" sz="2400" dirty="0" smtClean="0"/>
              <a:t>Wait for MMU to confirm all modules were found</a:t>
            </a:r>
            <a:endParaRPr lang="en-US" sz="2400" dirty="0"/>
          </a:p>
          <a:p>
            <a:pPr marL="0" indent="0">
              <a:buClr>
                <a:srgbClr val="00B050"/>
              </a:buClr>
              <a:buNone/>
            </a:pPr>
            <a:r>
              <a:rPr lang="en-US" sz="2400" dirty="0" smtClean="0"/>
              <a:t> </a:t>
            </a:r>
          </a:p>
          <a:p>
            <a:pPr>
              <a:buClr>
                <a:srgbClr val="00B050"/>
              </a:buClr>
            </a:pPr>
            <a:endParaRPr lang="en-US" sz="24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950" y="2667005"/>
            <a:ext cx="5050744" cy="316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730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09441" y="1615967"/>
            <a:ext cx="6195986" cy="4526280"/>
          </a:xfrm>
        </p:spPr>
        <p:txBody>
          <a:bodyPr>
            <a:normAutofit/>
          </a:bodyPr>
          <a:lstStyle/>
          <a:p>
            <a:r>
              <a:rPr lang="en-US" dirty="0"/>
              <a:t>Do not leave the site </a:t>
            </a:r>
            <a:r>
              <a:rPr lang="en-US" dirty="0" smtClean="0"/>
              <a:t>without: </a:t>
            </a:r>
          </a:p>
          <a:p>
            <a:pPr marL="609493" indent="-609493">
              <a:buAutoNum type="arabicPeriod"/>
            </a:pPr>
            <a:r>
              <a:rPr lang="en-US" dirty="0" smtClean="0"/>
              <a:t>Discovering </a:t>
            </a:r>
            <a:r>
              <a:rPr lang="en-US" dirty="0"/>
              <a:t>all </a:t>
            </a:r>
            <a:r>
              <a:rPr lang="en-US" dirty="0" smtClean="0"/>
              <a:t>modules</a:t>
            </a:r>
          </a:p>
          <a:p>
            <a:pPr marL="609493" indent="-609493">
              <a:buAutoNum type="arabicPeriod"/>
            </a:pPr>
            <a:r>
              <a:rPr lang="en-US" dirty="0" smtClean="0"/>
              <a:t>Checking String voltage</a:t>
            </a:r>
          </a:p>
          <a:p>
            <a:pPr marL="609493" indent="-609493">
              <a:buFont typeface="Arial" panose="020B0604020202020204" pitchFamily="34" charset="0"/>
              <a:buAutoNum type="arabicPeriod"/>
            </a:pPr>
            <a:r>
              <a:rPr lang="en-US" dirty="0" smtClean="0"/>
              <a:t>Finalizing </a:t>
            </a:r>
            <a:r>
              <a:rPr lang="en-US" dirty="0"/>
              <a:t>inverter </a:t>
            </a:r>
            <a:r>
              <a:rPr lang="en-US" dirty="0" smtClean="0"/>
              <a:t>commissioning</a:t>
            </a:r>
          </a:p>
          <a:p>
            <a:pPr marL="609493" indent="-609493">
              <a:buFont typeface="Arial" panose="020B0604020202020204" pitchFamily="34" charset="0"/>
              <a:buAutoNum type="arabicPeriod"/>
            </a:pPr>
            <a:endParaRPr lang="en-US" dirty="0"/>
          </a:p>
          <a:p>
            <a:r>
              <a:rPr lang="en-US" dirty="0" smtClean="0"/>
              <a:t>Turn off the inverter?</a:t>
            </a:r>
            <a:endParaRPr lang="en-US" dirty="0"/>
          </a:p>
          <a:p>
            <a:pPr marL="609493" indent="-609493">
              <a:buAutoNum type="arabicPeriod"/>
            </a:pPr>
            <a:endParaRPr lang="en-US" dirty="0"/>
          </a:p>
        </p:txBody>
      </p:sp>
      <p:sp>
        <p:nvSpPr>
          <p:cNvPr id="3" name="Title 2"/>
          <p:cNvSpPr>
            <a:spLocks noGrp="1"/>
          </p:cNvSpPr>
          <p:nvPr>
            <p:ph type="title"/>
          </p:nvPr>
        </p:nvSpPr>
        <p:spPr/>
        <p:txBody>
          <a:bodyPr/>
          <a:lstStyle/>
          <a:p>
            <a:r>
              <a:rPr lang="en-US" dirty="0" smtClean="0"/>
              <a:t>Double Check</a:t>
            </a:r>
            <a:endParaRPr lang="en-US" dirty="0"/>
          </a:p>
        </p:txBody>
      </p:sp>
      <p:pic>
        <p:nvPicPr>
          <p:cNvPr id="8" name="Picture 3" descr="C:\Users\gal.bauer\AppData\Local\Microsoft\Windows\Temporary Internet Files\Content.IE5\G7222203\MC900434720[1].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13676" y="1701800"/>
            <a:ext cx="3046825" cy="304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835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And – On Site is Done!</a:t>
            </a:r>
            <a:r>
              <a:rPr lang="en-US" sz="5400" dirty="0" smtClean="0"/>
              <a:t> </a:t>
            </a:r>
            <a:endParaRPr lang="en-US" sz="4000" dirty="0"/>
          </a:p>
        </p:txBody>
      </p:sp>
      <p:sp>
        <p:nvSpPr>
          <p:cNvPr id="3" name="Content Placeholder 2"/>
          <p:cNvSpPr>
            <a:spLocks noGrp="1"/>
          </p:cNvSpPr>
          <p:nvPr>
            <p:ph idx="1"/>
          </p:nvPr>
        </p:nvSpPr>
        <p:spPr/>
        <p:txBody>
          <a:bodyPr/>
          <a:lstStyle/>
          <a:p>
            <a:pPr>
              <a:buClr>
                <a:srgbClr val="00B050"/>
              </a:buClr>
            </a:pP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891" y="2667005"/>
            <a:ext cx="5804928" cy="316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7179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Time Estimation: Discovery</a:t>
            </a:r>
            <a:r>
              <a:rPr lang="en-US" sz="5400" dirty="0" smtClean="0"/>
              <a:t> </a:t>
            </a:r>
            <a:endParaRPr lang="en-US" sz="4000" dirty="0"/>
          </a:p>
        </p:txBody>
      </p:sp>
      <p:sp>
        <p:nvSpPr>
          <p:cNvPr id="3" name="Content Placeholder 2"/>
          <p:cNvSpPr>
            <a:spLocks noGrp="1"/>
          </p:cNvSpPr>
          <p:nvPr>
            <p:ph idx="1"/>
          </p:nvPr>
        </p:nvSpPr>
        <p:spPr/>
        <p:txBody>
          <a:bodyPr>
            <a:noAutofit/>
          </a:bodyPr>
          <a:lstStyle/>
          <a:p>
            <a:r>
              <a:rPr lang="en-US" sz="2400" dirty="0" smtClean="0"/>
              <a:t>Large </a:t>
            </a:r>
            <a:r>
              <a:rPr lang="en-US" sz="2400" dirty="0"/>
              <a:t>systems 250kW or greater (1 – 3 </a:t>
            </a:r>
            <a:r>
              <a:rPr lang="en-US" sz="2400" dirty="0" smtClean="0"/>
              <a:t>hours) </a:t>
            </a:r>
            <a:r>
              <a:rPr lang="en-US" sz="2400" dirty="0"/>
              <a:t>per </a:t>
            </a:r>
            <a:r>
              <a:rPr lang="en-US" sz="2400" dirty="0" smtClean="0"/>
              <a:t>MMU</a:t>
            </a:r>
          </a:p>
          <a:p>
            <a:pPr lvl="1"/>
            <a:r>
              <a:rPr lang="en-US" sz="2000" dirty="0" smtClean="0"/>
              <a:t>Discovery </a:t>
            </a:r>
            <a:r>
              <a:rPr lang="en-US" sz="2000" dirty="0"/>
              <a:t>can be run on multiple MMUs at once</a:t>
            </a:r>
          </a:p>
          <a:p>
            <a:r>
              <a:rPr lang="en-US" sz="2400" dirty="0" smtClean="0"/>
              <a:t>Small </a:t>
            </a:r>
            <a:r>
              <a:rPr lang="en-US" sz="2400" dirty="0"/>
              <a:t>systems 30kW or less (5 – 30 </a:t>
            </a:r>
            <a:r>
              <a:rPr lang="en-US" sz="2400" dirty="0" smtClean="0"/>
              <a:t>minutes) </a:t>
            </a:r>
            <a:r>
              <a:rPr lang="en-US" sz="2400" dirty="0"/>
              <a:t>per </a:t>
            </a:r>
            <a:r>
              <a:rPr lang="en-US" sz="2400" dirty="0" smtClean="0"/>
              <a:t>MMU</a:t>
            </a:r>
          </a:p>
          <a:p>
            <a:pPr marL="0" indent="0">
              <a:buNone/>
            </a:pPr>
            <a:r>
              <a:rPr lang="en-US" sz="2400" dirty="0" smtClean="0"/>
              <a:t>		Note: Discovery </a:t>
            </a:r>
            <a:r>
              <a:rPr lang="en-US" sz="2400" dirty="0"/>
              <a:t>times are given as </a:t>
            </a:r>
            <a:r>
              <a:rPr lang="en-US" sz="2400" dirty="0" smtClean="0"/>
              <a:t>			approximations</a:t>
            </a:r>
            <a:endParaRPr lang="en-US" sz="2400" dirty="0"/>
          </a:p>
          <a:p>
            <a:endParaRPr lang="en-US" sz="2000" dirty="0" smtClean="0"/>
          </a:p>
        </p:txBody>
      </p:sp>
    </p:spTree>
    <p:extLst>
      <p:ext uri="{BB962C8B-B14F-4D97-AF65-F5344CB8AC3E}">
        <p14:creationId xmlns:p14="http://schemas.microsoft.com/office/powerpoint/2010/main" val="298036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Commission Smart</a:t>
            </a:r>
            <a:r>
              <a:rPr lang="en-US" sz="5400" dirty="0" smtClean="0"/>
              <a:t> </a:t>
            </a:r>
            <a:endParaRPr lang="en-US" sz="4000" dirty="0"/>
          </a:p>
        </p:txBody>
      </p:sp>
      <p:sp>
        <p:nvSpPr>
          <p:cNvPr id="7" name="Content Placeholder 6"/>
          <p:cNvSpPr>
            <a:spLocks noGrp="1"/>
          </p:cNvSpPr>
          <p:nvPr>
            <p:ph idx="1"/>
          </p:nvPr>
        </p:nvSpPr>
        <p:spPr/>
        <p:txBody>
          <a:bodyPr>
            <a:normAutofit/>
          </a:bodyPr>
          <a:lstStyle/>
          <a:p>
            <a:r>
              <a:rPr lang="en-US" sz="2400" dirty="0" smtClean="0"/>
              <a:t>Use Tigo Energy’s summary page and check each and every module’s</a:t>
            </a:r>
          </a:p>
          <a:p>
            <a:pPr lvl="1"/>
            <a:r>
              <a:rPr lang="en-US" sz="2000" dirty="0" smtClean="0"/>
              <a:t>Power</a:t>
            </a:r>
          </a:p>
          <a:p>
            <a:pPr lvl="1"/>
            <a:r>
              <a:rPr lang="en-US" sz="2000" dirty="0" smtClean="0"/>
              <a:t>Current</a:t>
            </a:r>
          </a:p>
          <a:p>
            <a:pPr lvl="1"/>
            <a:r>
              <a:rPr lang="en-US" sz="2000" dirty="0" smtClean="0"/>
              <a:t>Voltage</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016" b="3945"/>
          <a:stretch/>
        </p:blipFill>
        <p:spPr bwMode="auto">
          <a:xfrm>
            <a:off x="4177212" y="2771775"/>
            <a:ext cx="740269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704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Commission Smart</a:t>
            </a:r>
            <a:r>
              <a:rPr lang="en-US" sz="5400" dirty="0" smtClean="0"/>
              <a:t> </a:t>
            </a:r>
            <a:endParaRPr lang="en-US" sz="4000" dirty="0"/>
          </a:p>
        </p:txBody>
      </p:sp>
      <p:sp>
        <p:nvSpPr>
          <p:cNvPr id="7" name="Content Placeholder 6"/>
          <p:cNvSpPr>
            <a:spLocks noGrp="1"/>
          </p:cNvSpPr>
          <p:nvPr>
            <p:ph idx="1"/>
          </p:nvPr>
        </p:nvSpPr>
        <p:spPr/>
        <p:txBody>
          <a:bodyPr>
            <a:normAutofit/>
          </a:bodyPr>
          <a:lstStyle/>
          <a:p>
            <a:r>
              <a:rPr lang="en-US" sz="2400" dirty="0" smtClean="0"/>
              <a:t>Use Tigo Energy’s energy tab to </a:t>
            </a:r>
            <a:r>
              <a:rPr lang="en-US" sz="2400" dirty="0"/>
              <a:t>evaluate array production over </a:t>
            </a:r>
            <a:r>
              <a:rPr lang="en-US" sz="2400" dirty="0" smtClean="0"/>
              <a:t>time and to compare system components</a:t>
            </a:r>
            <a:endParaRPr lang="en-US" sz="2400" dirty="0"/>
          </a:p>
          <a:p>
            <a:pPr lvl="1"/>
            <a:r>
              <a:rPr lang="en-US" sz="2000" dirty="0" smtClean="0"/>
              <a:t>Modules</a:t>
            </a:r>
          </a:p>
          <a:p>
            <a:pPr lvl="1"/>
            <a:r>
              <a:rPr lang="en-US" sz="2000" dirty="0" smtClean="0"/>
              <a:t>Strings</a:t>
            </a:r>
          </a:p>
          <a:p>
            <a:pPr lvl="1"/>
            <a:r>
              <a:rPr lang="en-US" sz="2000" dirty="0" smtClean="0"/>
              <a:t>Inverters</a:t>
            </a:r>
          </a:p>
        </p:txBody>
      </p:sp>
      <p:pic>
        <p:nvPicPr>
          <p:cNvPr id="10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8578" y="2743200"/>
            <a:ext cx="7410806" cy="338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943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8578" y="2755900"/>
            <a:ext cx="7410806" cy="3383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sz="4000" dirty="0" smtClean="0"/>
              <a:t>Commission Smart</a:t>
            </a:r>
            <a:r>
              <a:rPr lang="en-US" sz="5400" dirty="0" smtClean="0"/>
              <a:t> </a:t>
            </a:r>
            <a:endParaRPr lang="en-US" sz="4000" dirty="0"/>
          </a:p>
        </p:txBody>
      </p:sp>
      <p:sp>
        <p:nvSpPr>
          <p:cNvPr id="7" name="Content Placeholder 6"/>
          <p:cNvSpPr>
            <a:spLocks noGrp="1"/>
          </p:cNvSpPr>
          <p:nvPr>
            <p:ph idx="1"/>
          </p:nvPr>
        </p:nvSpPr>
        <p:spPr/>
        <p:txBody>
          <a:bodyPr>
            <a:normAutofit/>
          </a:bodyPr>
          <a:lstStyle/>
          <a:p>
            <a:r>
              <a:rPr lang="en-US" sz="2400" dirty="0" smtClean="0"/>
              <a:t>Use Tigo Energy’s advanced tab to </a:t>
            </a:r>
            <a:r>
              <a:rPr lang="en-US" sz="2400" dirty="0"/>
              <a:t>graph </a:t>
            </a:r>
            <a:r>
              <a:rPr lang="en-US" sz="2400" dirty="0" smtClean="0"/>
              <a:t>power</a:t>
            </a:r>
            <a:r>
              <a:rPr lang="en-US" sz="2400" dirty="0"/>
              <a:t>, </a:t>
            </a:r>
            <a:r>
              <a:rPr lang="en-US" sz="2400" dirty="0" smtClean="0"/>
              <a:t>current</a:t>
            </a:r>
            <a:r>
              <a:rPr lang="en-US" sz="2400" dirty="0"/>
              <a:t>, and </a:t>
            </a:r>
            <a:r>
              <a:rPr lang="en-US" sz="2400" dirty="0" smtClean="0"/>
              <a:t>voltage </a:t>
            </a:r>
            <a:r>
              <a:rPr lang="en-US" sz="2400" dirty="0"/>
              <a:t>of each module for a selected time period </a:t>
            </a:r>
            <a:endParaRPr lang="en-US" sz="2400" dirty="0" smtClean="0"/>
          </a:p>
        </p:txBody>
      </p:sp>
    </p:spTree>
    <p:extLst>
      <p:ext uri="{BB962C8B-B14F-4D97-AF65-F5344CB8AC3E}">
        <p14:creationId xmlns:p14="http://schemas.microsoft.com/office/powerpoint/2010/main" val="3803478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C:\Users\gal.bauer\Downloads\Increased_Revenue.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140" y="4495800"/>
            <a:ext cx="1001144" cy="9418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tc-mysitemyway.s3.amazonaws.com/icons/legacy-previews/icons/glossy-silver-icons-business/081171-glossy-silver-icon-business-tools1.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2510" y="2998851"/>
            <a:ext cx="933105" cy="877824"/>
          </a:xfrm>
          <a:prstGeom prst="roundRect">
            <a:avLst>
              <a:gd name="adj" fmla="val 23959"/>
            </a:avLst>
          </a:prstGeom>
          <a:solidFill>
            <a:srgbClr val="FF9933"/>
          </a:solidFill>
          <a:ln>
            <a:noFill/>
          </a:ln>
          <a:effectLst/>
          <a:scene3d>
            <a:camera prst="orthographicFront">
              <a:rot lat="0" lon="0" rev="0"/>
            </a:camera>
            <a:lightRig rig="balanced" dir="t">
              <a:rot lat="0" lon="0" rev="8700000"/>
            </a:lightRig>
          </a:scene3d>
          <a:sp3d>
            <a:bevelT w="190500" h="38100"/>
          </a:sp3d>
        </p:spPr>
      </p:pic>
      <p:sp>
        <p:nvSpPr>
          <p:cNvPr id="3" name="Title 2"/>
          <p:cNvSpPr>
            <a:spLocks noGrp="1"/>
          </p:cNvSpPr>
          <p:nvPr>
            <p:ph type="title"/>
          </p:nvPr>
        </p:nvSpPr>
        <p:spPr/>
        <p:txBody>
          <a:bodyPr>
            <a:normAutofit fontScale="90000"/>
          </a:bodyPr>
          <a:lstStyle/>
          <a:p>
            <a:r>
              <a:rPr lang="en-US" sz="4000" dirty="0" smtClean="0"/>
              <a:t>Essential Steps</a:t>
            </a:r>
            <a:endParaRPr lang="en-US" sz="4000" dirty="0"/>
          </a:p>
        </p:txBody>
      </p:sp>
      <p:sp>
        <p:nvSpPr>
          <p:cNvPr id="4" name="Content Placeholder 3"/>
          <p:cNvSpPr>
            <a:spLocks noGrp="1"/>
          </p:cNvSpPr>
          <p:nvPr>
            <p:ph idx="1"/>
          </p:nvPr>
        </p:nvSpPr>
        <p:spPr>
          <a:xfrm>
            <a:off x="2844059" y="1600201"/>
            <a:ext cx="8735325" cy="4525963"/>
          </a:xfrm>
        </p:spPr>
        <p:txBody>
          <a:bodyPr>
            <a:normAutofit/>
          </a:bodyPr>
          <a:lstStyle/>
          <a:p>
            <a:pPr marL="0" indent="0">
              <a:buNone/>
            </a:pPr>
            <a:r>
              <a:rPr lang="en-US" sz="2800" dirty="0" smtClean="0"/>
              <a:t>Design</a:t>
            </a:r>
          </a:p>
          <a:p>
            <a:pPr marL="0" indent="0">
              <a:buNone/>
            </a:pPr>
            <a:endParaRPr lang="en-US" sz="2800" dirty="0"/>
          </a:p>
          <a:p>
            <a:pPr marL="0" indent="0">
              <a:buNone/>
            </a:pPr>
            <a:endParaRPr lang="en-US" sz="2800" dirty="0" smtClean="0"/>
          </a:p>
          <a:p>
            <a:pPr marL="0" indent="0">
              <a:buNone/>
            </a:pPr>
            <a:r>
              <a:rPr lang="en-US" sz="2800" dirty="0" smtClean="0"/>
              <a:t>Install</a:t>
            </a:r>
          </a:p>
          <a:p>
            <a:pPr marL="0" indent="0">
              <a:buNone/>
            </a:pPr>
            <a:endParaRPr lang="en-US" sz="2800" dirty="0"/>
          </a:p>
          <a:p>
            <a:pPr marL="0" indent="0">
              <a:buNone/>
            </a:pPr>
            <a:endParaRPr lang="en-US" sz="2800" dirty="0" smtClean="0"/>
          </a:p>
          <a:p>
            <a:pPr marL="0" indent="0">
              <a:buNone/>
            </a:pPr>
            <a:r>
              <a:rPr lang="en-US" sz="2800" dirty="0" smtClean="0"/>
              <a:t>Commission</a:t>
            </a:r>
            <a:endParaRPr lang="en-US" sz="2800" dirty="0"/>
          </a:p>
        </p:txBody>
      </p:sp>
      <p:pic>
        <p:nvPicPr>
          <p:cNvPr id="1026" name="Picture 2" descr="C:\Gal - TigoData\AAA_Customer Care\Training ppts\design_flexibility.gif">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2683" y="1447800"/>
            <a:ext cx="971985"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03185" y="2371725"/>
            <a:ext cx="628976" cy="276999"/>
          </a:xfrm>
          <a:prstGeom prst="rect">
            <a:avLst/>
          </a:prstGeom>
          <a:noFill/>
        </p:spPr>
        <p:txBody>
          <a:bodyPr wrap="square" rtlCol="0">
            <a:spAutoFit/>
          </a:bodyPr>
          <a:lstStyle/>
          <a:p>
            <a:r>
              <a:rPr lang="en-US" sz="1200" dirty="0" smtClean="0"/>
              <a:t>Design</a:t>
            </a:r>
            <a:endParaRPr lang="en-US" sz="1200" dirty="0"/>
          </a:p>
        </p:txBody>
      </p:sp>
      <p:sp>
        <p:nvSpPr>
          <p:cNvPr id="34" name="TextBox 33"/>
          <p:cNvSpPr txBox="1"/>
          <p:nvPr/>
        </p:nvSpPr>
        <p:spPr>
          <a:xfrm>
            <a:off x="1715881" y="3900815"/>
            <a:ext cx="582806" cy="276999"/>
          </a:xfrm>
          <a:prstGeom prst="rect">
            <a:avLst/>
          </a:prstGeom>
          <a:noFill/>
        </p:spPr>
        <p:txBody>
          <a:bodyPr wrap="square" rtlCol="0">
            <a:spAutoFit/>
          </a:bodyPr>
          <a:lstStyle/>
          <a:p>
            <a:r>
              <a:rPr lang="en-US" sz="1200" dirty="0" smtClean="0"/>
              <a:t>Install</a:t>
            </a:r>
            <a:endParaRPr lang="en-US" sz="1200" dirty="0"/>
          </a:p>
        </p:txBody>
      </p:sp>
      <p:sp>
        <p:nvSpPr>
          <p:cNvPr id="41" name="TextBox 40"/>
          <p:cNvSpPr txBox="1"/>
          <p:nvPr/>
        </p:nvSpPr>
        <p:spPr>
          <a:xfrm>
            <a:off x="1522412" y="5443865"/>
            <a:ext cx="973474" cy="276999"/>
          </a:xfrm>
          <a:prstGeom prst="rect">
            <a:avLst/>
          </a:prstGeom>
          <a:noFill/>
        </p:spPr>
        <p:txBody>
          <a:bodyPr wrap="square" rtlCol="0">
            <a:spAutoFit/>
          </a:bodyPr>
          <a:lstStyle/>
          <a:p>
            <a:r>
              <a:rPr lang="en-US" sz="1200" dirty="0" smtClean="0"/>
              <a:t>Commission</a:t>
            </a:r>
            <a:endParaRPr lang="en-US" sz="1200" dirty="0"/>
          </a:p>
        </p:txBody>
      </p:sp>
    </p:spTree>
    <p:extLst>
      <p:ext uri="{BB962C8B-B14F-4D97-AF65-F5344CB8AC3E}">
        <p14:creationId xmlns:p14="http://schemas.microsoft.com/office/powerpoint/2010/main" val="3030695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Commission Smart</a:t>
            </a:r>
            <a:r>
              <a:rPr lang="en-US" sz="5400" dirty="0" smtClean="0"/>
              <a:t> </a:t>
            </a:r>
            <a:endParaRPr lang="en-US" sz="4000" dirty="0"/>
          </a:p>
        </p:txBody>
      </p:sp>
      <p:sp>
        <p:nvSpPr>
          <p:cNvPr id="7" name="Content Placeholder 6"/>
          <p:cNvSpPr>
            <a:spLocks noGrp="1"/>
          </p:cNvSpPr>
          <p:nvPr>
            <p:ph idx="1"/>
          </p:nvPr>
        </p:nvSpPr>
        <p:spPr/>
        <p:txBody>
          <a:bodyPr>
            <a:normAutofit/>
          </a:bodyPr>
          <a:lstStyle/>
          <a:p>
            <a:r>
              <a:rPr lang="en-US" sz="2400" dirty="0"/>
              <a:t>Tigo </a:t>
            </a:r>
            <a:r>
              <a:rPr lang="en-US" sz="2400" dirty="0" smtClean="0"/>
              <a:t>Energy’s Web Interface provides you with: </a:t>
            </a:r>
            <a:endParaRPr lang="en-US" sz="2400" dirty="0"/>
          </a:p>
          <a:p>
            <a:pPr lvl="1"/>
            <a:r>
              <a:rPr lang="en-US" sz="2000" dirty="0"/>
              <a:t>Module Level Data</a:t>
            </a:r>
          </a:p>
          <a:p>
            <a:pPr lvl="1"/>
            <a:r>
              <a:rPr lang="en-US" sz="2000" dirty="0"/>
              <a:t>DC Voltage &amp; Current</a:t>
            </a:r>
          </a:p>
          <a:p>
            <a:pPr lvl="1"/>
            <a:r>
              <a:rPr lang="en-US" sz="2000" dirty="0"/>
              <a:t>Production </a:t>
            </a:r>
            <a:r>
              <a:rPr lang="en-US" sz="2000" dirty="0" smtClean="0"/>
              <a:t>data</a:t>
            </a:r>
          </a:p>
          <a:p>
            <a:pPr lvl="1"/>
            <a:r>
              <a:rPr lang="en-US" sz="2000" dirty="0" smtClean="0"/>
              <a:t>Analytical tools</a:t>
            </a:r>
            <a:endParaRPr lang="en-US" sz="2000" dirty="0"/>
          </a:p>
          <a:p>
            <a:pPr lvl="1"/>
            <a:r>
              <a:rPr lang="en-US" sz="2000" dirty="0" smtClean="0"/>
              <a:t>System </a:t>
            </a:r>
            <a:r>
              <a:rPr lang="en-US" sz="2000" dirty="0"/>
              <a:t>Notifications</a:t>
            </a:r>
          </a:p>
          <a:p>
            <a:r>
              <a:rPr lang="en-US" sz="2400" dirty="0" smtClean="0"/>
              <a:t>Also available as 					    iOS </a:t>
            </a:r>
            <a:r>
              <a:rPr lang="en-US" sz="2400" dirty="0"/>
              <a:t>&amp; Android Apps</a:t>
            </a:r>
          </a:p>
        </p:txBody>
      </p:sp>
      <p:pic>
        <p:nvPicPr>
          <p:cNvPr id="8" name="Content Placeholder 7"/>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r="15339"/>
          <a:stretch/>
        </p:blipFill>
        <p:spPr>
          <a:xfrm>
            <a:off x="6061075" y="2743200"/>
            <a:ext cx="6127750" cy="3382963"/>
          </a:xfrm>
          <a:prstGeom prst="rect">
            <a:avLst/>
          </a:prstGeom>
        </p:spPr>
      </p:pic>
    </p:spTree>
    <p:extLst>
      <p:ext uri="{BB962C8B-B14F-4D97-AF65-F5344CB8AC3E}">
        <p14:creationId xmlns:p14="http://schemas.microsoft.com/office/powerpoint/2010/main" val="1456110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Easier O&amp;M</a:t>
            </a:r>
            <a:r>
              <a:rPr lang="en-US" sz="5400" dirty="0" smtClean="0"/>
              <a:t> </a:t>
            </a:r>
            <a:endParaRPr lang="en-US" sz="4000" dirty="0"/>
          </a:p>
        </p:txBody>
      </p:sp>
      <p:sp>
        <p:nvSpPr>
          <p:cNvPr id="6" name="Content Placeholder 5"/>
          <p:cNvSpPr>
            <a:spLocks noGrp="1"/>
          </p:cNvSpPr>
          <p:nvPr>
            <p:ph sz="half" idx="2"/>
          </p:nvPr>
        </p:nvSpPr>
        <p:spPr>
          <a:xfrm>
            <a:off x="609441" y="1600200"/>
            <a:ext cx="10969943" cy="4953000"/>
          </a:xfrm>
        </p:spPr>
        <p:txBody>
          <a:bodyPr>
            <a:normAutofit/>
          </a:bodyPr>
          <a:lstStyle/>
          <a:p>
            <a:r>
              <a:rPr lang="en-US" sz="2400" dirty="0"/>
              <a:t>Identify and pinpoint system maintenance issues</a:t>
            </a:r>
          </a:p>
          <a:p>
            <a:pPr lvl="1"/>
            <a:r>
              <a:rPr lang="en-US" sz="2000" dirty="0" smtClean="0"/>
              <a:t>System </a:t>
            </a:r>
            <a:r>
              <a:rPr lang="en-US" sz="2000" dirty="0"/>
              <a:t>notifications</a:t>
            </a:r>
          </a:p>
          <a:p>
            <a:pPr lvl="1"/>
            <a:r>
              <a:rPr lang="en-US" sz="2000" dirty="0"/>
              <a:t>Production reports</a:t>
            </a:r>
          </a:p>
          <a:p>
            <a:r>
              <a:rPr lang="en-US" sz="2400" dirty="0" smtClean="0"/>
              <a:t>Easier to </a:t>
            </a:r>
            <a:r>
              <a:rPr lang="en-US" sz="2400" dirty="0"/>
              <a:t>make </a:t>
            </a:r>
            <a:endParaRPr lang="en-US" sz="2400" dirty="0" smtClean="0"/>
          </a:p>
          <a:p>
            <a:pPr marL="0" indent="0">
              <a:buNone/>
            </a:pPr>
            <a:r>
              <a:rPr lang="en-US" sz="2400" dirty="0" smtClean="0"/>
              <a:t>    decisions </a:t>
            </a:r>
            <a:r>
              <a:rPr lang="en-US" sz="2400" dirty="0"/>
              <a:t>on when to </a:t>
            </a:r>
            <a:endParaRPr lang="en-US" sz="2400" dirty="0" smtClean="0"/>
          </a:p>
          <a:p>
            <a:pPr marL="0" indent="0">
              <a:buNone/>
            </a:pPr>
            <a:r>
              <a:rPr lang="en-US" sz="2400" dirty="0" smtClean="0"/>
              <a:t>    service </a:t>
            </a:r>
            <a:r>
              <a:rPr lang="en-US" sz="2400" dirty="0"/>
              <a:t>a </a:t>
            </a:r>
            <a:r>
              <a:rPr lang="en-US" sz="2400" dirty="0" smtClean="0"/>
              <a:t>installation</a:t>
            </a:r>
          </a:p>
          <a:p>
            <a:r>
              <a:rPr lang="en-US" sz="2400" dirty="0" smtClean="0"/>
              <a:t>Example</a:t>
            </a:r>
            <a:endParaRPr lang="en-US" sz="2400" dirty="0"/>
          </a:p>
          <a:p>
            <a:pPr lvl="1"/>
            <a:r>
              <a:rPr lang="en-US" sz="2000" dirty="0"/>
              <a:t>Hilton Suburban Solar Farm </a:t>
            </a:r>
          </a:p>
          <a:p>
            <a:pPr lvl="1"/>
            <a:r>
              <a:rPr lang="en-US" sz="2000" dirty="0"/>
              <a:t>Located in Victoria Australia</a:t>
            </a:r>
          </a:p>
          <a:p>
            <a:pPr lvl="1"/>
            <a:r>
              <a:rPr lang="en-US" sz="2000" dirty="0"/>
              <a:t>Tigo system open to the public </a:t>
            </a:r>
            <a:r>
              <a:rPr lang="en-US" sz="2000" dirty="0" smtClean="0"/>
              <a:t>online</a:t>
            </a:r>
          </a:p>
          <a:p>
            <a:pPr lvl="1"/>
            <a:r>
              <a:rPr lang="en-US" sz="2000" dirty="0"/>
              <a:t>Click </a:t>
            </a:r>
            <a:r>
              <a:rPr lang="en-US" sz="2000" dirty="0">
                <a:hlinkClick r:id="rId3" action="ppaction://hlinksldjump"/>
              </a:rPr>
              <a:t>here</a:t>
            </a:r>
            <a:r>
              <a:rPr lang="en-US" sz="2000" dirty="0"/>
              <a:t> to see exactly </a:t>
            </a:r>
            <a:r>
              <a:rPr lang="en-US" sz="2000" dirty="0" smtClean="0"/>
              <a:t>how</a:t>
            </a:r>
            <a:endParaRPr lang="en-US" sz="2000" dirty="0"/>
          </a:p>
          <a:p>
            <a:endParaRPr lang="en-US" sz="2400" dirty="0"/>
          </a:p>
        </p:txBody>
      </p:sp>
      <p:pic>
        <p:nvPicPr>
          <p:cNvPr id="11" name="Content Placeholder 10"/>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6805613" y="2209800"/>
            <a:ext cx="5383212" cy="2270125"/>
          </a:xfrm>
          <a:prstGeom prst="rect">
            <a:avLst/>
          </a:prstGeom>
        </p:spPr>
      </p:pic>
    </p:spTree>
    <p:extLst>
      <p:ext uri="{BB962C8B-B14F-4D97-AF65-F5344CB8AC3E}">
        <p14:creationId xmlns:p14="http://schemas.microsoft.com/office/powerpoint/2010/main" val="2335511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&amp; Maintenance</a:t>
            </a:r>
            <a:endParaRPr lang="en-US" dirty="0"/>
          </a:p>
        </p:txBody>
      </p:sp>
      <p:sp>
        <p:nvSpPr>
          <p:cNvPr id="5" name="Slide Number Placeholder 4"/>
          <p:cNvSpPr>
            <a:spLocks noGrp="1"/>
          </p:cNvSpPr>
          <p:nvPr>
            <p:ph type="sldNum" sz="quarter" idx="4"/>
          </p:nvPr>
        </p:nvSpPr>
        <p:spPr/>
        <p:txBody>
          <a:bodyPr/>
          <a:lstStyle/>
          <a:p>
            <a:fld id="{F4B0E86D-FD24-9F4D-95AB-6A83B2BA17BA}" type="slidenum">
              <a:rPr lang="en-US" smtClean="0"/>
              <a:pPr/>
              <a:t>112</a:t>
            </a:fld>
            <a:endParaRPr lang="en-US" dirty="0"/>
          </a:p>
        </p:txBody>
      </p:sp>
      <p:sp>
        <p:nvSpPr>
          <p:cNvPr id="3" name="Date Placeholder 2"/>
          <p:cNvSpPr>
            <a:spLocks noGrp="1"/>
          </p:cNvSpPr>
          <p:nvPr>
            <p:ph type="dt" sz="half" idx="4294967295"/>
          </p:nvPr>
        </p:nvSpPr>
        <p:spPr>
          <a:xfrm>
            <a:off x="0" y="6356350"/>
            <a:ext cx="2843213" cy="365125"/>
          </a:xfrm>
          <a:prstGeom prst="rect">
            <a:avLst/>
          </a:prstGeom>
        </p:spPr>
        <p:txBody>
          <a:bodyPr/>
          <a:lstStyle/>
          <a:p>
            <a:fld id="{D31FBBA7-F0D1-48FF-B4F1-BFDA17E1BDA7}" type="datetime1">
              <a:rPr lang="en-US" smtClean="0"/>
              <a:pPr/>
              <a:t>10/2/2014</a:t>
            </a:fld>
            <a:endParaRPr lang="en-US" dirty="0"/>
          </a:p>
        </p:txBody>
      </p:sp>
      <p:sp>
        <p:nvSpPr>
          <p:cNvPr id="4" name="Footer Placeholder 3"/>
          <p:cNvSpPr>
            <a:spLocks noGrp="1"/>
          </p:cNvSpPr>
          <p:nvPr>
            <p:ph type="ftr" sz="quarter" idx="4294967295"/>
          </p:nvPr>
        </p:nvSpPr>
        <p:spPr>
          <a:xfrm>
            <a:off x="0" y="6356350"/>
            <a:ext cx="3860800" cy="365125"/>
          </a:xfrm>
          <a:prstGeom prst="rect">
            <a:avLst/>
          </a:prstGeom>
        </p:spPr>
        <p:txBody>
          <a:bodyPr/>
          <a:lstStyle/>
          <a:p>
            <a:r>
              <a:rPr lang="en-US" dirty="0" smtClean="0">
                <a:ea typeface="Arial" charset="0"/>
                <a:cs typeface="Arial" charset="0"/>
              </a:rPr>
              <a:t>Tigo Energy Confidential – Not for Redistribution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88825" cy="6854653"/>
          </a:xfrm>
          <a:prstGeom prst="rect">
            <a:avLst/>
          </a:prstGeom>
        </p:spPr>
      </p:pic>
    </p:spTree>
    <p:extLst>
      <p:ext uri="{BB962C8B-B14F-4D97-AF65-F5344CB8AC3E}">
        <p14:creationId xmlns:p14="http://schemas.microsoft.com/office/powerpoint/2010/main" val="801485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&amp; Maintenance</a:t>
            </a:r>
            <a:endParaRPr lang="en-US" dirty="0"/>
          </a:p>
        </p:txBody>
      </p:sp>
      <p:sp>
        <p:nvSpPr>
          <p:cNvPr id="5" name="Slide Number Placeholder 4"/>
          <p:cNvSpPr>
            <a:spLocks noGrp="1"/>
          </p:cNvSpPr>
          <p:nvPr>
            <p:ph type="sldNum" sz="quarter" idx="4"/>
          </p:nvPr>
        </p:nvSpPr>
        <p:spPr/>
        <p:txBody>
          <a:bodyPr/>
          <a:lstStyle/>
          <a:p>
            <a:fld id="{F4B0E86D-FD24-9F4D-95AB-6A83B2BA17BA}" type="slidenum">
              <a:rPr lang="en-US" smtClean="0"/>
              <a:pPr/>
              <a:t>113</a:t>
            </a:fld>
            <a:endParaRPr lang="en-US" dirty="0"/>
          </a:p>
        </p:txBody>
      </p:sp>
      <p:sp>
        <p:nvSpPr>
          <p:cNvPr id="3" name="Date Placeholder 2"/>
          <p:cNvSpPr>
            <a:spLocks noGrp="1"/>
          </p:cNvSpPr>
          <p:nvPr>
            <p:ph type="dt" sz="half" idx="4294967295"/>
          </p:nvPr>
        </p:nvSpPr>
        <p:spPr>
          <a:xfrm>
            <a:off x="0" y="6356350"/>
            <a:ext cx="2843213" cy="365125"/>
          </a:xfrm>
          <a:prstGeom prst="rect">
            <a:avLst/>
          </a:prstGeom>
        </p:spPr>
        <p:txBody>
          <a:bodyPr/>
          <a:lstStyle/>
          <a:p>
            <a:fld id="{D31FBBA7-F0D1-48FF-B4F1-BFDA17E1BDA7}" type="datetime1">
              <a:rPr lang="en-US" smtClean="0"/>
              <a:pPr/>
              <a:t>10/2/2014</a:t>
            </a:fld>
            <a:endParaRPr lang="en-US" dirty="0"/>
          </a:p>
        </p:txBody>
      </p:sp>
      <p:sp>
        <p:nvSpPr>
          <p:cNvPr id="4" name="Footer Placeholder 3"/>
          <p:cNvSpPr>
            <a:spLocks noGrp="1"/>
          </p:cNvSpPr>
          <p:nvPr>
            <p:ph type="ftr" sz="quarter" idx="4294967295"/>
          </p:nvPr>
        </p:nvSpPr>
        <p:spPr>
          <a:xfrm>
            <a:off x="0" y="6356350"/>
            <a:ext cx="3860800" cy="365125"/>
          </a:xfrm>
          <a:prstGeom prst="rect">
            <a:avLst/>
          </a:prstGeom>
        </p:spPr>
        <p:txBody>
          <a:bodyPr/>
          <a:lstStyle/>
          <a:p>
            <a:r>
              <a:rPr lang="en-US" dirty="0" smtClean="0">
                <a:ea typeface="Arial" charset="0"/>
                <a:cs typeface="Arial" charset="0"/>
              </a:rPr>
              <a:t>Tigo Energy Confidential – Not for Redistribution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88825" cy="6854653"/>
          </a:xfrm>
          <a:prstGeom prst="rect">
            <a:avLst/>
          </a:prstGeom>
        </p:spPr>
      </p:pic>
    </p:spTree>
    <p:extLst>
      <p:ext uri="{BB962C8B-B14F-4D97-AF65-F5344CB8AC3E}">
        <p14:creationId xmlns:p14="http://schemas.microsoft.com/office/powerpoint/2010/main" val="216618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&amp; Maintenance</a:t>
            </a:r>
            <a:endParaRPr lang="en-US" dirty="0"/>
          </a:p>
        </p:txBody>
      </p:sp>
      <p:sp>
        <p:nvSpPr>
          <p:cNvPr id="5" name="Slide Number Placeholder 4"/>
          <p:cNvSpPr>
            <a:spLocks noGrp="1"/>
          </p:cNvSpPr>
          <p:nvPr>
            <p:ph type="sldNum" sz="quarter" idx="4"/>
          </p:nvPr>
        </p:nvSpPr>
        <p:spPr/>
        <p:txBody>
          <a:bodyPr/>
          <a:lstStyle/>
          <a:p>
            <a:fld id="{F4B0E86D-FD24-9F4D-95AB-6A83B2BA17BA}" type="slidenum">
              <a:rPr lang="en-US" smtClean="0"/>
              <a:pPr/>
              <a:t>114</a:t>
            </a:fld>
            <a:endParaRPr lang="en-US" dirty="0"/>
          </a:p>
        </p:txBody>
      </p:sp>
      <p:sp>
        <p:nvSpPr>
          <p:cNvPr id="3" name="Date Placeholder 2"/>
          <p:cNvSpPr>
            <a:spLocks noGrp="1"/>
          </p:cNvSpPr>
          <p:nvPr>
            <p:ph type="dt" sz="half" idx="4294967295"/>
          </p:nvPr>
        </p:nvSpPr>
        <p:spPr>
          <a:xfrm>
            <a:off x="0" y="6356350"/>
            <a:ext cx="2843213" cy="365125"/>
          </a:xfrm>
          <a:prstGeom prst="rect">
            <a:avLst/>
          </a:prstGeom>
        </p:spPr>
        <p:txBody>
          <a:bodyPr/>
          <a:lstStyle/>
          <a:p>
            <a:fld id="{D31FBBA7-F0D1-48FF-B4F1-BFDA17E1BDA7}" type="datetime1">
              <a:rPr lang="en-US" smtClean="0"/>
              <a:pPr/>
              <a:t>10/2/2014</a:t>
            </a:fld>
            <a:endParaRPr lang="en-US" dirty="0"/>
          </a:p>
        </p:txBody>
      </p:sp>
      <p:sp>
        <p:nvSpPr>
          <p:cNvPr id="4" name="Footer Placeholder 3"/>
          <p:cNvSpPr>
            <a:spLocks noGrp="1"/>
          </p:cNvSpPr>
          <p:nvPr>
            <p:ph type="ftr" sz="quarter" idx="4294967295"/>
          </p:nvPr>
        </p:nvSpPr>
        <p:spPr>
          <a:xfrm>
            <a:off x="0" y="6356350"/>
            <a:ext cx="3860800" cy="365125"/>
          </a:xfrm>
          <a:prstGeom prst="rect">
            <a:avLst/>
          </a:prstGeom>
        </p:spPr>
        <p:txBody>
          <a:bodyPr/>
          <a:lstStyle/>
          <a:p>
            <a:r>
              <a:rPr lang="en-US" dirty="0" smtClean="0">
                <a:ea typeface="Arial" charset="0"/>
                <a:cs typeface="Arial" charset="0"/>
              </a:rPr>
              <a:t>Tigo Energy Confidential – Not for Redistribution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88825" cy="6854653"/>
          </a:xfrm>
          <a:prstGeom prst="rect">
            <a:avLst/>
          </a:prstGeom>
        </p:spPr>
      </p:pic>
    </p:spTree>
    <p:extLst>
      <p:ext uri="{BB962C8B-B14F-4D97-AF65-F5344CB8AC3E}">
        <p14:creationId xmlns:p14="http://schemas.microsoft.com/office/powerpoint/2010/main" val="3791525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&amp; Maintenance</a:t>
            </a:r>
            <a:endParaRPr lang="en-US" dirty="0"/>
          </a:p>
        </p:txBody>
      </p:sp>
      <p:sp>
        <p:nvSpPr>
          <p:cNvPr id="5" name="Slide Number Placeholder 4"/>
          <p:cNvSpPr>
            <a:spLocks noGrp="1"/>
          </p:cNvSpPr>
          <p:nvPr>
            <p:ph type="sldNum" sz="quarter" idx="4"/>
          </p:nvPr>
        </p:nvSpPr>
        <p:spPr/>
        <p:txBody>
          <a:bodyPr/>
          <a:lstStyle/>
          <a:p>
            <a:fld id="{F4B0E86D-FD24-9F4D-95AB-6A83B2BA17BA}" type="slidenum">
              <a:rPr lang="en-US" smtClean="0"/>
              <a:pPr/>
              <a:t>115</a:t>
            </a:fld>
            <a:endParaRPr lang="en-US" dirty="0"/>
          </a:p>
        </p:txBody>
      </p:sp>
      <p:sp>
        <p:nvSpPr>
          <p:cNvPr id="3" name="Date Placeholder 2"/>
          <p:cNvSpPr>
            <a:spLocks noGrp="1"/>
          </p:cNvSpPr>
          <p:nvPr>
            <p:ph type="dt" sz="half" idx="4294967295"/>
          </p:nvPr>
        </p:nvSpPr>
        <p:spPr>
          <a:xfrm>
            <a:off x="0" y="6356350"/>
            <a:ext cx="2843213" cy="365125"/>
          </a:xfrm>
          <a:prstGeom prst="rect">
            <a:avLst/>
          </a:prstGeom>
        </p:spPr>
        <p:txBody>
          <a:bodyPr/>
          <a:lstStyle/>
          <a:p>
            <a:fld id="{D31FBBA7-F0D1-48FF-B4F1-BFDA17E1BDA7}" type="datetime1">
              <a:rPr lang="en-US" smtClean="0"/>
              <a:pPr/>
              <a:t>10/2/2014</a:t>
            </a:fld>
            <a:endParaRPr lang="en-US" dirty="0"/>
          </a:p>
        </p:txBody>
      </p:sp>
      <p:sp>
        <p:nvSpPr>
          <p:cNvPr id="4" name="Footer Placeholder 3"/>
          <p:cNvSpPr>
            <a:spLocks noGrp="1"/>
          </p:cNvSpPr>
          <p:nvPr>
            <p:ph type="ftr" sz="quarter" idx="4294967295"/>
          </p:nvPr>
        </p:nvSpPr>
        <p:spPr>
          <a:xfrm>
            <a:off x="0" y="6356350"/>
            <a:ext cx="3860800" cy="365125"/>
          </a:xfrm>
          <a:prstGeom prst="rect">
            <a:avLst/>
          </a:prstGeom>
        </p:spPr>
        <p:txBody>
          <a:bodyPr/>
          <a:lstStyle/>
          <a:p>
            <a:r>
              <a:rPr lang="en-US" dirty="0" smtClean="0">
                <a:ea typeface="Arial" charset="0"/>
                <a:cs typeface="Arial" charset="0"/>
              </a:rPr>
              <a:t>Tigo Energy Confidential – Not for Redistribution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88825" cy="6854653"/>
          </a:xfrm>
          <a:prstGeom prst="rect">
            <a:avLst/>
          </a:prstGeom>
        </p:spPr>
      </p:pic>
    </p:spTree>
    <p:extLst>
      <p:ext uri="{BB962C8B-B14F-4D97-AF65-F5344CB8AC3E}">
        <p14:creationId xmlns:p14="http://schemas.microsoft.com/office/powerpoint/2010/main" val="93349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&amp; Maintenance</a:t>
            </a:r>
            <a:endParaRPr lang="en-US" dirty="0"/>
          </a:p>
        </p:txBody>
      </p:sp>
      <p:sp>
        <p:nvSpPr>
          <p:cNvPr id="5" name="Slide Number Placeholder 4"/>
          <p:cNvSpPr>
            <a:spLocks noGrp="1"/>
          </p:cNvSpPr>
          <p:nvPr>
            <p:ph type="sldNum" sz="quarter" idx="4"/>
          </p:nvPr>
        </p:nvSpPr>
        <p:spPr/>
        <p:txBody>
          <a:bodyPr/>
          <a:lstStyle/>
          <a:p>
            <a:fld id="{F4B0E86D-FD24-9F4D-95AB-6A83B2BA17BA}" type="slidenum">
              <a:rPr lang="en-US" smtClean="0"/>
              <a:pPr/>
              <a:t>116</a:t>
            </a:fld>
            <a:endParaRPr lang="en-US" dirty="0"/>
          </a:p>
        </p:txBody>
      </p:sp>
      <p:sp>
        <p:nvSpPr>
          <p:cNvPr id="3" name="Date Placeholder 2"/>
          <p:cNvSpPr>
            <a:spLocks noGrp="1"/>
          </p:cNvSpPr>
          <p:nvPr>
            <p:ph type="dt" sz="half" idx="4294967295"/>
          </p:nvPr>
        </p:nvSpPr>
        <p:spPr>
          <a:xfrm>
            <a:off x="0" y="6356350"/>
            <a:ext cx="2843213" cy="365125"/>
          </a:xfrm>
          <a:prstGeom prst="rect">
            <a:avLst/>
          </a:prstGeom>
        </p:spPr>
        <p:txBody>
          <a:bodyPr/>
          <a:lstStyle/>
          <a:p>
            <a:fld id="{D31FBBA7-F0D1-48FF-B4F1-BFDA17E1BDA7}" type="datetime1">
              <a:rPr lang="en-US" smtClean="0"/>
              <a:pPr/>
              <a:t>10/2/2014</a:t>
            </a:fld>
            <a:endParaRPr lang="en-US" dirty="0"/>
          </a:p>
        </p:txBody>
      </p:sp>
      <p:sp>
        <p:nvSpPr>
          <p:cNvPr id="4" name="Footer Placeholder 3"/>
          <p:cNvSpPr>
            <a:spLocks noGrp="1"/>
          </p:cNvSpPr>
          <p:nvPr>
            <p:ph type="ftr" sz="quarter" idx="4294967295"/>
          </p:nvPr>
        </p:nvSpPr>
        <p:spPr>
          <a:xfrm>
            <a:off x="0" y="6356350"/>
            <a:ext cx="3860800" cy="365125"/>
          </a:xfrm>
          <a:prstGeom prst="rect">
            <a:avLst/>
          </a:prstGeom>
        </p:spPr>
        <p:txBody>
          <a:bodyPr/>
          <a:lstStyle/>
          <a:p>
            <a:r>
              <a:rPr lang="en-US" dirty="0" smtClean="0">
                <a:ea typeface="Arial" charset="0"/>
                <a:cs typeface="Arial" charset="0"/>
              </a:rPr>
              <a:t>Tigo Energy Confidential – Not for Redistribution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88825" cy="6854653"/>
          </a:xfrm>
          <a:prstGeom prst="rect">
            <a:avLst/>
          </a:prstGeom>
        </p:spPr>
      </p:pic>
    </p:spTree>
    <p:extLst>
      <p:ext uri="{BB962C8B-B14F-4D97-AF65-F5344CB8AC3E}">
        <p14:creationId xmlns:p14="http://schemas.microsoft.com/office/powerpoint/2010/main" val="2712121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&amp; Maintenance</a:t>
            </a:r>
            <a:endParaRPr lang="en-US" dirty="0"/>
          </a:p>
        </p:txBody>
      </p:sp>
      <p:sp>
        <p:nvSpPr>
          <p:cNvPr id="5" name="Slide Number Placeholder 4"/>
          <p:cNvSpPr>
            <a:spLocks noGrp="1"/>
          </p:cNvSpPr>
          <p:nvPr>
            <p:ph type="sldNum" sz="quarter" idx="4"/>
          </p:nvPr>
        </p:nvSpPr>
        <p:spPr/>
        <p:txBody>
          <a:bodyPr/>
          <a:lstStyle/>
          <a:p>
            <a:fld id="{F4B0E86D-FD24-9F4D-95AB-6A83B2BA17BA}" type="slidenum">
              <a:rPr lang="en-US" smtClean="0"/>
              <a:pPr/>
              <a:t>117</a:t>
            </a:fld>
            <a:endParaRPr lang="en-US" dirty="0"/>
          </a:p>
        </p:txBody>
      </p:sp>
      <p:sp>
        <p:nvSpPr>
          <p:cNvPr id="3" name="Date Placeholder 2"/>
          <p:cNvSpPr>
            <a:spLocks noGrp="1"/>
          </p:cNvSpPr>
          <p:nvPr>
            <p:ph type="dt" sz="half" idx="4294967295"/>
          </p:nvPr>
        </p:nvSpPr>
        <p:spPr>
          <a:xfrm>
            <a:off x="0" y="6356350"/>
            <a:ext cx="2843213" cy="365125"/>
          </a:xfrm>
          <a:prstGeom prst="rect">
            <a:avLst/>
          </a:prstGeom>
        </p:spPr>
        <p:txBody>
          <a:bodyPr/>
          <a:lstStyle/>
          <a:p>
            <a:fld id="{D31FBBA7-F0D1-48FF-B4F1-BFDA17E1BDA7}" type="datetime1">
              <a:rPr lang="en-US" smtClean="0"/>
              <a:pPr/>
              <a:t>10/2/2014</a:t>
            </a:fld>
            <a:endParaRPr lang="en-US" dirty="0"/>
          </a:p>
        </p:txBody>
      </p:sp>
      <p:sp>
        <p:nvSpPr>
          <p:cNvPr id="4" name="Footer Placeholder 3"/>
          <p:cNvSpPr>
            <a:spLocks noGrp="1"/>
          </p:cNvSpPr>
          <p:nvPr>
            <p:ph type="ftr" sz="quarter" idx="4294967295"/>
          </p:nvPr>
        </p:nvSpPr>
        <p:spPr>
          <a:xfrm>
            <a:off x="0" y="6356350"/>
            <a:ext cx="3860800" cy="365125"/>
          </a:xfrm>
          <a:prstGeom prst="rect">
            <a:avLst/>
          </a:prstGeom>
        </p:spPr>
        <p:txBody>
          <a:bodyPr/>
          <a:lstStyle/>
          <a:p>
            <a:r>
              <a:rPr lang="en-US" dirty="0" smtClean="0">
                <a:ea typeface="Arial" charset="0"/>
                <a:cs typeface="Arial" charset="0"/>
              </a:rPr>
              <a:t>Tigo Energy Confidential – Not for Redistribution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88825" cy="6854653"/>
          </a:xfrm>
          <a:prstGeom prst="rect">
            <a:avLst/>
          </a:prstGeom>
        </p:spPr>
      </p:pic>
      <p:sp>
        <p:nvSpPr>
          <p:cNvPr id="9" name="Rectangle 8"/>
          <p:cNvSpPr/>
          <p:nvPr/>
        </p:nvSpPr>
        <p:spPr>
          <a:xfrm>
            <a:off x="4279346" y="3234652"/>
            <a:ext cx="2723310" cy="388696"/>
          </a:xfrm>
          <a:prstGeom prst="rect">
            <a:avLst/>
          </a:prstGeom>
        </p:spPr>
        <p:txBody>
          <a:bodyPr wrap="none">
            <a:sp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dirty="0">
                <a:latin typeface="Calibri" panose="020F0502020204030204" pitchFamily="34" charset="0"/>
                <a:ea typeface="MS Mincho" panose="02020609040205080304" pitchFamily="49" charset="-128"/>
                <a:cs typeface="Times New Roman" panose="02020603050405020304" pitchFamily="18" charset="0"/>
              </a:rPr>
              <a:t>Commissioning process</a:t>
            </a:r>
            <a:endParaRPr lang="en-US"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992296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Agenda</a:t>
            </a:r>
            <a:r>
              <a:rPr lang="en-US" sz="5400" dirty="0" smtClean="0"/>
              <a:t> </a:t>
            </a:r>
            <a:endParaRPr lang="en-US" sz="4000" dirty="0"/>
          </a:p>
        </p:txBody>
      </p:sp>
      <p:sp>
        <p:nvSpPr>
          <p:cNvPr id="3" name="Content Placeholder 2"/>
          <p:cNvSpPr>
            <a:spLocks noGrp="1"/>
          </p:cNvSpPr>
          <p:nvPr>
            <p:ph idx="1"/>
          </p:nvPr>
        </p:nvSpPr>
        <p:spPr/>
        <p:txBody>
          <a:bodyPr>
            <a:normAutofit/>
          </a:bodyPr>
          <a:lstStyle/>
          <a:p>
            <a:pPr lvl="0"/>
            <a:r>
              <a:rPr lang="en-US" dirty="0" smtClean="0"/>
              <a:t>Solution Overview</a:t>
            </a:r>
          </a:p>
          <a:p>
            <a:pPr lvl="0"/>
            <a:r>
              <a:rPr lang="en-US" dirty="0" smtClean="0"/>
              <a:t>Essential Steps</a:t>
            </a:r>
          </a:p>
          <a:p>
            <a:pPr lvl="1"/>
            <a:r>
              <a:rPr lang="en-US" dirty="0" smtClean="0"/>
              <a:t>System design </a:t>
            </a:r>
            <a:endParaRPr lang="en-US" dirty="0"/>
          </a:p>
          <a:p>
            <a:pPr lvl="1"/>
            <a:r>
              <a:rPr lang="en-US" dirty="0" smtClean="0"/>
              <a:t>System installation</a:t>
            </a:r>
            <a:endParaRPr lang="en-US" dirty="0"/>
          </a:p>
          <a:p>
            <a:pPr lvl="2"/>
            <a:r>
              <a:rPr lang="en-US" dirty="0" smtClean="0"/>
              <a:t>Online system configuration</a:t>
            </a:r>
            <a:endParaRPr lang="en-US" dirty="0"/>
          </a:p>
          <a:p>
            <a:pPr lvl="1"/>
            <a:r>
              <a:rPr lang="en-US" dirty="0" smtClean="0"/>
              <a:t>Commissioning </a:t>
            </a:r>
            <a:r>
              <a:rPr lang="en-US" dirty="0"/>
              <a:t>process </a:t>
            </a:r>
            <a:r>
              <a:rPr lang="en-US" dirty="0" smtClean="0"/>
              <a:t>&amp; Smart Asset Management overview</a:t>
            </a:r>
          </a:p>
          <a:p>
            <a:pPr lvl="0"/>
            <a:r>
              <a:rPr lang="en-US" dirty="0" smtClean="0"/>
              <a:t>Summary</a:t>
            </a:r>
            <a:endParaRPr lang="en-US" dirty="0"/>
          </a:p>
          <a:p>
            <a:endParaRPr lang="en-US" sz="2800" dirty="0" smtClean="0"/>
          </a:p>
        </p:txBody>
      </p:sp>
      <p:sp>
        <p:nvSpPr>
          <p:cNvPr id="4" name="Text Placeholder 3"/>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222858231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Agenda</a:t>
            </a:r>
            <a:r>
              <a:rPr lang="en-US" sz="5400" dirty="0" smtClean="0"/>
              <a:t> </a:t>
            </a:r>
            <a:endParaRPr lang="en-US" sz="4000" dirty="0"/>
          </a:p>
        </p:txBody>
      </p:sp>
      <p:sp>
        <p:nvSpPr>
          <p:cNvPr id="3" name="Content Placeholder 2"/>
          <p:cNvSpPr>
            <a:spLocks noGrp="1"/>
          </p:cNvSpPr>
          <p:nvPr>
            <p:ph idx="1"/>
          </p:nvPr>
        </p:nvSpPr>
        <p:spPr/>
        <p:txBody>
          <a:bodyPr>
            <a:normAutofit/>
          </a:bodyPr>
          <a:lstStyle/>
          <a:p>
            <a:pPr lvl="0"/>
            <a:r>
              <a:rPr lang="en-US" dirty="0" smtClean="0"/>
              <a:t>Solution Overview</a:t>
            </a:r>
          </a:p>
          <a:p>
            <a:pPr lvl="0"/>
            <a:r>
              <a:rPr lang="en-US" dirty="0" smtClean="0"/>
              <a:t>Essential Steps</a:t>
            </a:r>
          </a:p>
          <a:p>
            <a:pPr lvl="1"/>
            <a:r>
              <a:rPr lang="en-US" dirty="0" smtClean="0"/>
              <a:t>System design </a:t>
            </a:r>
            <a:endParaRPr lang="en-US" dirty="0"/>
          </a:p>
          <a:p>
            <a:pPr lvl="1"/>
            <a:r>
              <a:rPr lang="en-US" dirty="0" smtClean="0"/>
              <a:t>System installation</a:t>
            </a:r>
            <a:endParaRPr lang="en-US" dirty="0"/>
          </a:p>
          <a:p>
            <a:pPr lvl="2"/>
            <a:r>
              <a:rPr lang="en-US" dirty="0" smtClean="0"/>
              <a:t>Online system configuration</a:t>
            </a:r>
            <a:endParaRPr lang="en-US" dirty="0"/>
          </a:p>
          <a:p>
            <a:pPr lvl="1"/>
            <a:r>
              <a:rPr lang="en-US" dirty="0" smtClean="0"/>
              <a:t>Commissioning </a:t>
            </a:r>
            <a:r>
              <a:rPr lang="en-US" dirty="0"/>
              <a:t>process </a:t>
            </a:r>
            <a:r>
              <a:rPr lang="en-US" dirty="0" smtClean="0"/>
              <a:t>&amp; Smart Asset Management overview</a:t>
            </a:r>
          </a:p>
          <a:p>
            <a:pPr lvl="0"/>
            <a:r>
              <a:rPr lang="en-US" dirty="0" smtClean="0">
                <a:solidFill>
                  <a:schemeClr val="accent1"/>
                </a:solidFill>
              </a:rPr>
              <a:t>Summary</a:t>
            </a:r>
            <a:endParaRPr lang="en-US" dirty="0">
              <a:solidFill>
                <a:schemeClr val="accent1"/>
              </a:solidFill>
            </a:endParaRPr>
          </a:p>
          <a:p>
            <a:endParaRPr lang="en-US" sz="2800" dirty="0" smtClean="0"/>
          </a:p>
        </p:txBody>
      </p:sp>
      <p:sp>
        <p:nvSpPr>
          <p:cNvPr id="4" name="Text Placeholder 3"/>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3056053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Benefits: </a:t>
            </a:r>
            <a:r>
              <a:rPr lang="en-US" b="1" dirty="0">
                <a:solidFill>
                  <a:srgbClr val="00B050"/>
                </a:solidFill>
              </a:rPr>
              <a:t>1 2 </a:t>
            </a:r>
            <a:r>
              <a:rPr lang="en-US" b="1" dirty="0" smtClean="0">
                <a:solidFill>
                  <a:srgbClr val="00B050"/>
                </a:solidFill>
              </a:rPr>
              <a:t>3</a:t>
            </a:r>
            <a:endParaRPr lang="en-US" dirty="0"/>
          </a:p>
        </p:txBody>
      </p:sp>
      <p:sp>
        <p:nvSpPr>
          <p:cNvPr id="4" name="Content Placeholder 3"/>
          <p:cNvSpPr>
            <a:spLocks noGrp="1"/>
          </p:cNvSpPr>
          <p:nvPr>
            <p:ph idx="1"/>
          </p:nvPr>
        </p:nvSpPr>
        <p:spPr/>
        <p:txBody>
          <a:bodyPr/>
          <a:lstStyle/>
          <a:p>
            <a:pPr marL="0" indent="0">
              <a:buNone/>
            </a:pPr>
            <a:r>
              <a:rPr lang="en-US" sz="3200" b="1" dirty="0" smtClean="0">
                <a:solidFill>
                  <a:srgbClr val="00B050"/>
                </a:solidFill>
              </a:rPr>
              <a:t>1</a:t>
            </a:r>
            <a:r>
              <a:rPr lang="en-US" sz="2400" dirty="0" smtClean="0"/>
              <a:t> Communication</a:t>
            </a:r>
          </a:p>
          <a:p>
            <a:pPr marL="0" indent="0">
              <a:buNone/>
            </a:pPr>
            <a:endParaRPr lang="en-US" sz="3200" b="1" dirty="0" smtClean="0">
              <a:solidFill>
                <a:srgbClr val="00B050"/>
              </a:solidFill>
            </a:endParaRPr>
          </a:p>
          <a:p>
            <a:pPr marL="0" indent="0">
              <a:buNone/>
            </a:pPr>
            <a:endParaRPr lang="en-US" sz="3200" b="1" dirty="0">
              <a:solidFill>
                <a:srgbClr val="00B050"/>
              </a:solidFill>
            </a:endParaRPr>
          </a:p>
          <a:p>
            <a:pPr marL="0" indent="0">
              <a:buNone/>
            </a:pPr>
            <a:r>
              <a:rPr lang="en-US" sz="3200" b="1" dirty="0" smtClean="0">
                <a:solidFill>
                  <a:srgbClr val="00B050"/>
                </a:solidFill>
              </a:rPr>
              <a:t>2</a:t>
            </a:r>
            <a:r>
              <a:rPr lang="en-US" sz="2400" dirty="0" smtClean="0"/>
              <a:t> </a:t>
            </a:r>
            <a:r>
              <a:rPr lang="en-US" sz="2400" dirty="0"/>
              <a:t>More </a:t>
            </a:r>
            <a:r>
              <a:rPr lang="en-US" sz="2400" dirty="0" smtClean="0"/>
              <a:t>Energy</a:t>
            </a:r>
            <a:endParaRPr lang="en-US" sz="2400" dirty="0"/>
          </a:p>
          <a:p>
            <a:pPr marL="0" indent="0">
              <a:buNone/>
            </a:pPr>
            <a:endParaRPr lang="en-US" sz="3200" b="1" dirty="0" smtClean="0">
              <a:solidFill>
                <a:srgbClr val="00B050"/>
              </a:solidFill>
            </a:endParaRPr>
          </a:p>
          <a:p>
            <a:pPr marL="0" indent="0">
              <a:buNone/>
            </a:pPr>
            <a:endParaRPr lang="en-US" sz="3200" b="1" dirty="0">
              <a:solidFill>
                <a:srgbClr val="00B050"/>
              </a:solidFill>
            </a:endParaRPr>
          </a:p>
          <a:p>
            <a:pPr marL="0" indent="0">
              <a:buNone/>
            </a:pPr>
            <a:r>
              <a:rPr lang="en-US" sz="3200" b="1" dirty="0" smtClean="0">
                <a:solidFill>
                  <a:srgbClr val="00B050"/>
                </a:solidFill>
              </a:rPr>
              <a:t>3</a:t>
            </a:r>
            <a:r>
              <a:rPr lang="en-US" sz="2400" dirty="0" smtClean="0"/>
              <a:t> </a:t>
            </a:r>
            <a:r>
              <a:rPr lang="en-US" sz="2400" dirty="0"/>
              <a:t>Longer Strings</a:t>
            </a:r>
          </a:p>
          <a:p>
            <a:pPr marL="400050" lvl="1" indent="0">
              <a:buNone/>
            </a:pPr>
            <a:endParaRPr lang="en-US" sz="1800" dirty="0"/>
          </a:p>
          <a:p>
            <a:endParaRPr lang="en-US" dirty="0"/>
          </a:p>
        </p:txBody>
      </p:sp>
      <p:sp>
        <p:nvSpPr>
          <p:cNvPr id="3" name="Text Placeholder 2"/>
          <p:cNvSpPr>
            <a:spLocks noGrp="1"/>
          </p:cNvSpPr>
          <p:nvPr>
            <p:ph type="body" sz="quarter" idx="13"/>
          </p:nvPr>
        </p:nvSpPr>
        <p:spPr/>
        <p:txBody>
          <a:bodyPr>
            <a:normAutofit/>
          </a:bodyPr>
          <a:lstStyle/>
          <a:p>
            <a:pPr marL="400050" lvl="1" indent="0">
              <a:buNone/>
            </a:pPr>
            <a:endParaRPr lang="en-US" sz="1800" dirty="0" smtClean="0"/>
          </a:p>
        </p:txBody>
      </p:sp>
      <p:grpSp>
        <p:nvGrpSpPr>
          <p:cNvPr id="5" name="Group 4"/>
          <p:cNvGrpSpPr/>
          <p:nvPr/>
        </p:nvGrpSpPr>
        <p:grpSpPr>
          <a:xfrm>
            <a:off x="4318647" y="1600200"/>
            <a:ext cx="969264" cy="1140994"/>
            <a:chOff x="4333279" y="1752600"/>
            <a:chExt cx="969264" cy="1140994"/>
          </a:xfrm>
        </p:grpSpPr>
        <p:pic>
          <p:nvPicPr>
            <p:cNvPr id="27" name="Picture 2" descr="C:\Users\James\Desktop\Apps\Monitoring_w_transparent_background.gif">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3279" y="1752600"/>
              <a:ext cx="969264" cy="8639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333279" y="2616595"/>
              <a:ext cx="969264" cy="276999"/>
            </a:xfrm>
            <a:prstGeom prst="rect">
              <a:avLst/>
            </a:prstGeom>
            <a:noFill/>
          </p:spPr>
          <p:txBody>
            <a:bodyPr wrap="square" rtlCol="0">
              <a:spAutoFit/>
            </a:bodyPr>
            <a:lstStyle/>
            <a:p>
              <a:pPr algn="ctr"/>
              <a:r>
                <a:rPr lang="en-US" sz="1200" dirty="0" smtClean="0"/>
                <a:t>Monitoring</a:t>
              </a:r>
              <a:endParaRPr lang="en-US" sz="1200" dirty="0"/>
            </a:p>
          </p:txBody>
        </p:sp>
      </p:grpSp>
      <p:grpSp>
        <p:nvGrpSpPr>
          <p:cNvPr id="9" name="Group 8"/>
          <p:cNvGrpSpPr/>
          <p:nvPr/>
        </p:nvGrpSpPr>
        <p:grpSpPr>
          <a:xfrm>
            <a:off x="6470548" y="5111719"/>
            <a:ext cx="1295400" cy="1140994"/>
            <a:chOff x="6465684" y="5264119"/>
            <a:chExt cx="1295400" cy="1140994"/>
          </a:xfrm>
        </p:grpSpPr>
        <p:pic>
          <p:nvPicPr>
            <p:cNvPr id="35" name="Picture 6" descr="C:\Users\James\Desktop\Apps\Easy_Operations.gif">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840" y="5264119"/>
              <a:ext cx="846586" cy="86399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465684" y="6128114"/>
              <a:ext cx="1295400" cy="276999"/>
            </a:xfrm>
            <a:prstGeom prst="rect">
              <a:avLst/>
            </a:prstGeom>
            <a:noFill/>
          </p:spPr>
          <p:txBody>
            <a:bodyPr wrap="square" rtlCol="0">
              <a:spAutoFit/>
            </a:bodyPr>
            <a:lstStyle/>
            <a:p>
              <a:pPr algn="ctr"/>
              <a:r>
                <a:rPr lang="en-US" sz="1200" dirty="0" smtClean="0"/>
                <a:t>Easy Operations</a:t>
              </a:r>
              <a:endParaRPr lang="en-US" sz="1200" dirty="0"/>
            </a:p>
          </p:txBody>
        </p:sp>
      </p:grpSp>
      <p:grpSp>
        <p:nvGrpSpPr>
          <p:cNvPr id="6" name="Group 5"/>
          <p:cNvGrpSpPr/>
          <p:nvPr/>
        </p:nvGrpSpPr>
        <p:grpSpPr>
          <a:xfrm>
            <a:off x="6633616" y="1600200"/>
            <a:ext cx="969264" cy="1140994"/>
            <a:chOff x="6703854" y="1752600"/>
            <a:chExt cx="969264" cy="1140994"/>
          </a:xfrm>
        </p:grpSpPr>
        <p:pic>
          <p:nvPicPr>
            <p:cNvPr id="42" name="Picture 10" descr="C:\Users\James\Desktop\Apps\Saftey_w_transparent_background.gif">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3855" y="1752600"/>
              <a:ext cx="969263" cy="8639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703854" y="2616595"/>
              <a:ext cx="969263" cy="276999"/>
            </a:xfrm>
            <a:prstGeom prst="rect">
              <a:avLst/>
            </a:prstGeom>
            <a:noFill/>
          </p:spPr>
          <p:txBody>
            <a:bodyPr wrap="square" rtlCol="0">
              <a:spAutoFit/>
            </a:bodyPr>
            <a:lstStyle/>
            <a:p>
              <a:pPr algn="ctr"/>
              <a:r>
                <a:rPr lang="en-US" sz="1200" dirty="0" smtClean="0"/>
                <a:t>Safety</a:t>
              </a:r>
              <a:endParaRPr lang="en-US" sz="1200" dirty="0"/>
            </a:p>
          </p:txBody>
        </p:sp>
      </p:grpSp>
      <p:grpSp>
        <p:nvGrpSpPr>
          <p:cNvPr id="11" name="Group 10"/>
          <p:cNvGrpSpPr/>
          <p:nvPr/>
        </p:nvGrpSpPr>
        <p:grpSpPr>
          <a:xfrm>
            <a:off x="4318647" y="5111719"/>
            <a:ext cx="969264" cy="1140994"/>
            <a:chOff x="4333277" y="5264119"/>
            <a:chExt cx="969264" cy="1140994"/>
          </a:xfrm>
        </p:grpSpPr>
        <p:pic>
          <p:nvPicPr>
            <p:cNvPr id="45" name="Picture 9" descr="C:\Users\James\Desktop\Apps\Lower_BOS_costs.gif">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33277" y="5264119"/>
              <a:ext cx="969264" cy="8639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333277" y="6128114"/>
              <a:ext cx="969264" cy="276999"/>
            </a:xfrm>
            <a:prstGeom prst="rect">
              <a:avLst/>
            </a:prstGeom>
            <a:noFill/>
          </p:spPr>
          <p:txBody>
            <a:bodyPr wrap="square" rtlCol="0">
              <a:spAutoFit/>
            </a:bodyPr>
            <a:lstStyle/>
            <a:p>
              <a:pPr algn="ctr"/>
              <a:r>
                <a:rPr lang="en-US" sz="1200" dirty="0" smtClean="0"/>
                <a:t>Lower BOS</a:t>
              </a:r>
              <a:endParaRPr lang="en-US" sz="1200" dirty="0"/>
            </a:p>
          </p:txBody>
        </p:sp>
      </p:grpSp>
      <p:grpSp>
        <p:nvGrpSpPr>
          <p:cNvPr id="7" name="Group 6"/>
          <p:cNvGrpSpPr/>
          <p:nvPr/>
        </p:nvGrpSpPr>
        <p:grpSpPr>
          <a:xfrm>
            <a:off x="6546670" y="3353497"/>
            <a:ext cx="1143156" cy="1140994"/>
            <a:chOff x="6627656" y="3505897"/>
            <a:chExt cx="1143156" cy="1140994"/>
          </a:xfrm>
        </p:grpSpPr>
        <p:pic>
          <p:nvPicPr>
            <p:cNvPr id="51" name="Picture 3" descr="C:\Users\James\Desktop\Apps\Increased_Revenue.gif">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03856" y="3505897"/>
              <a:ext cx="969264" cy="8639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6627656" y="4369892"/>
              <a:ext cx="1143156" cy="276999"/>
            </a:xfrm>
            <a:prstGeom prst="rect">
              <a:avLst/>
            </a:prstGeom>
            <a:noFill/>
          </p:spPr>
          <p:txBody>
            <a:bodyPr wrap="square" rtlCol="0">
              <a:spAutoFit/>
            </a:bodyPr>
            <a:lstStyle/>
            <a:p>
              <a:pPr algn="ctr"/>
              <a:r>
                <a:rPr lang="en-US" sz="1200" dirty="0" smtClean="0"/>
                <a:t>More Revenue</a:t>
              </a:r>
              <a:endParaRPr lang="en-US" sz="1200" dirty="0"/>
            </a:p>
          </p:txBody>
        </p:sp>
      </p:grpSp>
      <p:grpSp>
        <p:nvGrpSpPr>
          <p:cNvPr id="10" name="Group 9"/>
          <p:cNvGrpSpPr/>
          <p:nvPr/>
        </p:nvGrpSpPr>
        <p:grpSpPr>
          <a:xfrm>
            <a:off x="4189412" y="3353497"/>
            <a:ext cx="1227734" cy="1140994"/>
            <a:chOff x="4189412" y="3505897"/>
            <a:chExt cx="1227734" cy="1140994"/>
          </a:xfrm>
        </p:grpSpPr>
        <p:pic>
          <p:nvPicPr>
            <p:cNvPr id="57" name="Picture 5" descr="C:\Users\James\Desktop\Apps\design_flexibility_w_transparent_background.gif">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33279" y="3505897"/>
              <a:ext cx="969263" cy="8639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4189412" y="4369892"/>
              <a:ext cx="1227734" cy="276999"/>
            </a:xfrm>
            <a:prstGeom prst="rect">
              <a:avLst/>
            </a:prstGeom>
            <a:noFill/>
          </p:spPr>
          <p:txBody>
            <a:bodyPr wrap="square" rtlCol="0">
              <a:spAutoFit/>
            </a:bodyPr>
            <a:lstStyle/>
            <a:p>
              <a:pPr algn="ctr"/>
              <a:r>
                <a:rPr lang="en-US" sz="1200" dirty="0" smtClean="0"/>
                <a:t>Flexible Design</a:t>
              </a:r>
              <a:endParaRPr lang="en-US" sz="1200" dirty="0"/>
            </a:p>
          </p:txBody>
        </p:sp>
      </p:grpSp>
    </p:spTree>
    <p:extLst>
      <p:ext uri="{BB962C8B-B14F-4D97-AF65-F5344CB8AC3E}">
        <p14:creationId xmlns:p14="http://schemas.microsoft.com/office/powerpoint/2010/main" val="252030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836612" y="1488392"/>
            <a:ext cx="4749933" cy="4795223"/>
          </a:xfrm>
          <a:prstGeom prst="rect">
            <a:avLst/>
          </a:prstGeom>
        </p:spPr>
        <p:txBody>
          <a:bodyPr wrap="square">
            <a:spAutoFit/>
          </a:bodyPr>
          <a:lstStyle/>
          <a:p>
            <a:pPr marL="457200" indent="-457200">
              <a:lnSpc>
                <a:spcPct val="120000"/>
              </a:lnSpc>
              <a:spcAft>
                <a:spcPts val="2400"/>
              </a:spcAft>
              <a:buClr>
                <a:schemeClr val="accent1"/>
              </a:buClr>
              <a:buFont typeface="Arial" panose="020B0604020202020204" pitchFamily="34" charset="0"/>
              <a:buChar char="•"/>
            </a:pPr>
            <a:r>
              <a:rPr lang="en-US" sz="2800" dirty="0" smtClean="0"/>
              <a:t>Embedded in the junction box of the module, same form-factor as normal</a:t>
            </a:r>
          </a:p>
          <a:p>
            <a:pPr marL="457200" indent="-457200">
              <a:lnSpc>
                <a:spcPct val="120000"/>
              </a:lnSpc>
              <a:spcAft>
                <a:spcPts val="2400"/>
              </a:spcAft>
              <a:buClr>
                <a:schemeClr val="accent1"/>
              </a:buClr>
              <a:buFont typeface="Arial" panose="020B0604020202020204" pitchFamily="34" charset="0"/>
              <a:buChar char="•"/>
            </a:pPr>
            <a:r>
              <a:rPr lang="en-US" sz="2800" dirty="0" smtClean="0"/>
              <a:t>Works with </a:t>
            </a:r>
            <a:r>
              <a:rPr lang="en-US" sz="2800" b="1" dirty="0" smtClean="0"/>
              <a:t>ANY</a:t>
            </a:r>
            <a:r>
              <a:rPr lang="en-US" sz="2800" dirty="0" smtClean="0"/>
              <a:t> inverter</a:t>
            </a:r>
          </a:p>
          <a:p>
            <a:pPr marL="457200" indent="-457200">
              <a:lnSpc>
                <a:spcPct val="120000"/>
              </a:lnSpc>
              <a:spcAft>
                <a:spcPts val="2400"/>
              </a:spcAft>
              <a:buClr>
                <a:schemeClr val="accent1"/>
              </a:buClr>
              <a:buFont typeface="Arial" panose="020B0604020202020204" pitchFamily="34" charset="0"/>
              <a:buChar char="•"/>
            </a:pPr>
            <a:r>
              <a:rPr lang="en-US" sz="2800" dirty="0" smtClean="0"/>
              <a:t>Management Unit used to interface with the units, activate safety, send data to the datacenter</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602" y="1191140"/>
            <a:ext cx="6183289" cy="467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smtClean="0"/>
              <a:t>Tigo System</a:t>
            </a:r>
            <a:endParaRPr lang="en-US" dirty="0"/>
          </a:p>
        </p:txBody>
      </p:sp>
    </p:spTree>
    <p:extLst>
      <p:ext uri="{BB962C8B-B14F-4D97-AF65-F5344CB8AC3E}">
        <p14:creationId xmlns:p14="http://schemas.microsoft.com/office/powerpoint/2010/main" val="2237698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000" dirty="0" smtClean="0"/>
              <a:t>Design Summary</a:t>
            </a:r>
            <a:r>
              <a:rPr lang="en-US" sz="5400" dirty="0" smtClean="0"/>
              <a:t>  </a:t>
            </a:r>
            <a:endParaRPr lang="en-US" sz="4000" dirty="0"/>
          </a:p>
        </p:txBody>
      </p:sp>
      <p:sp>
        <p:nvSpPr>
          <p:cNvPr id="8" name="Content Placeholder 7"/>
          <p:cNvSpPr>
            <a:spLocks noGrp="1"/>
          </p:cNvSpPr>
          <p:nvPr>
            <p:ph idx="1"/>
          </p:nvPr>
        </p:nvSpPr>
        <p:spPr/>
        <p:txBody>
          <a:bodyPr/>
          <a:lstStyle/>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2" y="1610142"/>
            <a:ext cx="10980021" cy="453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p:cNvSpPr txBox="1">
            <a:spLocks/>
          </p:cNvSpPr>
          <p:nvPr/>
        </p:nvSpPr>
        <p:spPr>
          <a:xfrm>
            <a:off x="601160" y="1600201"/>
            <a:ext cx="5606860" cy="4571999"/>
          </a:xfrm>
          <a:prstGeom prst="rect">
            <a:avLst/>
          </a:prstGeom>
          <a:solidFill>
            <a:schemeClr val="bg1">
              <a:alpha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t>Smart Modules are connected like standard PV modules</a:t>
            </a:r>
          </a:p>
          <a:p>
            <a:r>
              <a:rPr lang="en-US" sz="2800" dirty="0" smtClean="0"/>
              <a:t>Each Gateway handles:</a:t>
            </a:r>
          </a:p>
          <a:p>
            <a:pPr lvl="1"/>
            <a:r>
              <a:rPr lang="en-US" sz="2400" dirty="0" smtClean="0"/>
              <a:t>120 modules</a:t>
            </a:r>
          </a:p>
          <a:p>
            <a:pPr lvl="1"/>
            <a:r>
              <a:rPr lang="en-US" sz="2400" dirty="0" smtClean="0"/>
              <a:t>50ft (15m) radius minus obstacles</a:t>
            </a:r>
          </a:p>
          <a:p>
            <a:r>
              <a:rPr lang="en-US" sz="2800" dirty="0" smtClean="0"/>
              <a:t>Each MMU handles:</a:t>
            </a:r>
          </a:p>
          <a:p>
            <a:pPr lvl="1"/>
            <a:r>
              <a:rPr lang="en-US" sz="2400" dirty="0" smtClean="0"/>
              <a:t>360 modules</a:t>
            </a:r>
          </a:p>
          <a:p>
            <a:pPr lvl="1"/>
            <a:r>
              <a:rPr lang="en-US" sz="2400" dirty="0" smtClean="0"/>
              <a:t>Up to 7 Gateways</a:t>
            </a:r>
          </a:p>
        </p:txBody>
      </p:sp>
    </p:spTree>
    <p:extLst>
      <p:ext uri="{BB962C8B-B14F-4D97-AF65-F5344CB8AC3E}">
        <p14:creationId xmlns:p14="http://schemas.microsoft.com/office/powerpoint/2010/main" val="12871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 calcmode="lin" valueType="num">
                                      <p:cBhvr>
                                        <p:cTn id="24"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p:cTn id="31"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10">
                                            <p:txEl>
                                              <p:pRg st="4" end="4"/>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 calcmode="lin" valueType="num">
                                      <p:cBhvr>
                                        <p:cTn id="36"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10">
                                            <p:txEl>
                                              <p:pRg st="5" end="5"/>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 calcmode="lin" valueType="num">
                                      <p:cBhvr>
                                        <p:cTn id="41"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Keys to Success</a:t>
            </a:r>
            <a:r>
              <a:rPr lang="en-US" sz="5400" dirty="0" smtClean="0"/>
              <a:t> </a:t>
            </a:r>
            <a:endParaRPr lang="en-US" sz="4000" dirty="0"/>
          </a:p>
        </p:txBody>
      </p:sp>
      <p:sp>
        <p:nvSpPr>
          <p:cNvPr id="3" name="Text Placeholder 2"/>
          <p:cNvSpPr>
            <a:spLocks noGrp="1"/>
          </p:cNvSpPr>
          <p:nvPr>
            <p:ph type="body" idx="1"/>
          </p:nvPr>
        </p:nvSpPr>
        <p:spPr/>
        <p:txBody>
          <a:bodyPr/>
          <a:lstStyle/>
          <a:p>
            <a:endParaRPr lang="en-US"/>
          </a:p>
        </p:txBody>
      </p:sp>
      <p:sp>
        <p:nvSpPr>
          <p:cNvPr id="7" name="Content Placeholder 6"/>
          <p:cNvSpPr>
            <a:spLocks noGrp="1"/>
          </p:cNvSpPr>
          <p:nvPr>
            <p:ph sz="half" idx="2"/>
          </p:nvPr>
        </p:nvSpPr>
        <p:spPr/>
        <p:txBody>
          <a:bodyPr>
            <a:normAutofit/>
          </a:bodyPr>
          <a:lstStyle/>
          <a:p>
            <a:r>
              <a:rPr lang="en-US" sz="2400" dirty="0" smtClean="0"/>
              <a:t>Proper Gateway location</a:t>
            </a:r>
          </a:p>
          <a:p>
            <a:r>
              <a:rPr lang="en-US" sz="2400" dirty="0" smtClean="0"/>
              <a:t>Smart Modules barcodes recorded </a:t>
            </a:r>
            <a:r>
              <a:rPr lang="en-US" sz="2400" dirty="0"/>
              <a:t>and assigned to their </a:t>
            </a:r>
            <a:r>
              <a:rPr lang="en-US" sz="2400" dirty="0" smtClean="0"/>
              <a:t>actual physical location</a:t>
            </a:r>
            <a:endParaRPr lang="en-US" sz="2400" dirty="0"/>
          </a:p>
          <a:p>
            <a:r>
              <a:rPr lang="en-US" sz="2400" dirty="0" smtClean="0"/>
              <a:t>Internet connection</a:t>
            </a:r>
            <a:endParaRPr lang="en-US" sz="2400" dirty="0"/>
          </a:p>
        </p:txBody>
      </p:sp>
      <p:sp>
        <p:nvSpPr>
          <p:cNvPr id="4" name="Text Placeholder 3"/>
          <p:cNvSpPr>
            <a:spLocks noGrp="1"/>
          </p:cNvSpPr>
          <p:nvPr>
            <p:ph type="body" sz="quarter" idx="3"/>
          </p:nvPr>
        </p:nvSpPr>
        <p:spPr/>
        <p:txBody>
          <a:bodyPr/>
          <a:lstStyle/>
          <a:p>
            <a:endParaRPr lang="en-US"/>
          </a:p>
        </p:txBody>
      </p:sp>
      <p:pic>
        <p:nvPicPr>
          <p:cNvPr id="11" name="Picture 1" descr="Z:\images_Tigo Installations\2008_09_12.OhioInstallation\_raw_pics\dsc03362.jpg"/>
          <p:cNvPicPr>
            <a:picLocks noGrp="1" noChangeAspect="1" noChangeArrowheads="1"/>
          </p:cNvPicPr>
          <p:nvPr>
            <p:ph sz="quarter" idx="4"/>
          </p:nvPr>
        </p:nvPicPr>
        <p:blipFill>
          <a:blip r:embed="rId3"/>
          <a:stretch>
            <a:fillRect/>
          </a:stretch>
        </p:blipFill>
        <p:spPr bwMode="auto">
          <a:xfrm>
            <a:off x="6251045" y="2174875"/>
            <a:ext cx="5268384" cy="3616325"/>
          </a:xfrm>
          <a:prstGeom prst="rect">
            <a:avLst/>
          </a:prstGeom>
          <a:noFill/>
        </p:spPr>
      </p:pic>
    </p:spTree>
    <p:extLst>
      <p:ext uri="{BB962C8B-B14F-4D97-AF65-F5344CB8AC3E}">
        <p14:creationId xmlns:p14="http://schemas.microsoft.com/office/powerpoint/2010/main" val="3394115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Discover Using a World of Resources</a:t>
            </a:r>
            <a:endParaRPr lang="en-US"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09600" y="2537359"/>
            <a:ext cx="6800850" cy="265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580775" y="1600200"/>
            <a:ext cx="2132925" cy="4525963"/>
          </a:xfrm>
        </p:spPr>
      </p:pic>
      <p:sp>
        <p:nvSpPr>
          <p:cNvPr id="6" name="Text Placeholder 5"/>
          <p:cNvSpPr>
            <a:spLocks noGrp="1"/>
          </p:cNvSpPr>
          <p:nvPr>
            <p:ph type="body" sz="quarter" idx="13"/>
          </p:nvPr>
        </p:nvSpPr>
        <p:spPr/>
        <p:txBody>
          <a:bodyPr>
            <a:normAutofit lnSpcReduction="10000"/>
          </a:bodyPr>
          <a:lstStyle/>
          <a:p>
            <a:r>
              <a:rPr lang="en-US" dirty="0" smtClean="0"/>
              <a:t>Available for you and your customers anytime and everywhere</a:t>
            </a:r>
            <a:endParaRPr lang="en-US" dirty="0"/>
          </a:p>
        </p:txBody>
      </p:sp>
      <p:sp>
        <p:nvSpPr>
          <p:cNvPr id="5" name="Text Placeholder 3"/>
          <p:cNvSpPr txBox="1">
            <a:spLocks/>
          </p:cNvSpPr>
          <p:nvPr/>
        </p:nvSpPr>
        <p:spPr>
          <a:xfrm>
            <a:off x="626109" y="5943600"/>
            <a:ext cx="10969943" cy="457200"/>
          </a:xfrm>
          <a:prstGeom prst="rect">
            <a:avLst/>
          </a:prstGeom>
        </p:spPr>
        <p:txBody>
          <a:bodyPr>
            <a:noAutofit/>
          </a:bodyPr>
          <a:lstStyle>
            <a:lvl1pPr marL="457120" indent="-457120" algn="l" defTabSz="1218987" rtl="0" eaLnBrk="1" latinLnBrk="0" hangingPunct="1">
              <a:spcBef>
                <a:spcPct val="20000"/>
              </a:spcBef>
              <a:buClr>
                <a:srgbClr val="33AA29"/>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990427" indent="-380933" algn="l" defTabSz="1218987" rtl="0" eaLnBrk="1" latinLnBrk="0" hangingPunct="1">
              <a:spcBef>
                <a:spcPct val="20000"/>
              </a:spcBef>
              <a:buClr>
                <a:srgbClr val="33AA29"/>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523733" indent="-304747" algn="l" defTabSz="1218987" rtl="0" eaLnBrk="1" latinLnBrk="0" hangingPunct="1">
              <a:spcBef>
                <a:spcPct val="20000"/>
              </a:spcBef>
              <a:buClr>
                <a:srgbClr val="33AA29"/>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2133227" indent="-304747" algn="l" defTabSz="1218987" rtl="0" eaLnBrk="1" latinLnBrk="0" hangingPunct="1">
              <a:spcBef>
                <a:spcPct val="20000"/>
              </a:spcBef>
              <a:buClr>
                <a:srgbClr val="33AA29"/>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742720" indent="-304747" algn="l" defTabSz="1218987" rtl="0" eaLnBrk="1" latinLnBrk="0" hangingPunct="1">
              <a:spcBef>
                <a:spcPct val="20000"/>
              </a:spcBef>
              <a:buClr>
                <a:srgbClr val="33AA2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3200" b="1" dirty="0" smtClean="0">
                <a:solidFill>
                  <a:schemeClr val="accent1"/>
                </a:solidFill>
                <a:latin typeface="+mj-lt"/>
              </a:rPr>
              <a:t>Support.tigoenergy.com</a:t>
            </a:r>
            <a:endParaRPr lang="en-US" sz="3200" b="1" dirty="0">
              <a:solidFill>
                <a:schemeClr val="accent1"/>
              </a:solidFill>
              <a:latin typeface="+mj-lt"/>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2500" y="2247088"/>
            <a:ext cx="1837944" cy="3262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16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pPr marL="457200" indent="-457200">
              <a:buFont typeface="Arial" panose="020B0604020202020204" pitchFamily="34" charset="0"/>
              <a:buChar char="•"/>
            </a:pPr>
            <a:r>
              <a:rPr lang="en-US" dirty="0" smtClean="0"/>
              <a:t>In person at the Tigo training facility</a:t>
            </a:r>
          </a:p>
          <a:p>
            <a:pPr marL="457200" indent="-457200">
              <a:buFont typeface="Arial" panose="020B0604020202020204" pitchFamily="34" charset="0"/>
              <a:buChar char="•"/>
            </a:pPr>
            <a:r>
              <a:rPr lang="en-US" dirty="0" smtClean="0"/>
              <a:t>Live via webinars</a:t>
            </a:r>
          </a:p>
          <a:p>
            <a:pPr marL="457200" indent="-457200">
              <a:buFont typeface="Arial" panose="020B0604020202020204" pitchFamily="34" charset="0"/>
              <a:buChar char="•"/>
            </a:pPr>
            <a:r>
              <a:rPr lang="en-US" dirty="0" smtClean="0"/>
              <a:t>On-demand at the Tigo Academy</a:t>
            </a:r>
          </a:p>
          <a:p>
            <a:pPr marL="457200" indent="-457200">
              <a:buFont typeface="Arial" panose="020B0604020202020204" pitchFamily="34" charset="0"/>
              <a:buChar char="•"/>
            </a:pPr>
            <a:endParaRPr lang="en-US" dirty="0"/>
          </a:p>
          <a:p>
            <a:r>
              <a:rPr lang="en-US" b="1" dirty="0" smtClean="0">
                <a:solidFill>
                  <a:schemeClr val="accent1"/>
                </a:solidFill>
              </a:rPr>
              <a:t>Certified for redeeming </a:t>
            </a:r>
            <a:r>
              <a:rPr lang="en-US" b="1" dirty="0" smtClean="0">
                <a:solidFill>
                  <a:schemeClr val="accent6"/>
                </a:solidFill>
              </a:rPr>
              <a:t>NABCEP</a:t>
            </a:r>
            <a:r>
              <a:rPr lang="en-US" b="1" dirty="0" smtClean="0">
                <a:solidFill>
                  <a:schemeClr val="accent1"/>
                </a:solidFill>
              </a:rPr>
              <a:t> Continuing Education Credits</a:t>
            </a:r>
            <a:endParaRPr lang="en-US" b="1" dirty="0">
              <a:solidFill>
                <a:schemeClr val="accent1"/>
              </a:solidFill>
            </a:endParaRPr>
          </a:p>
        </p:txBody>
      </p:sp>
      <p:sp>
        <p:nvSpPr>
          <p:cNvPr id="5" name="Title 4"/>
          <p:cNvSpPr>
            <a:spLocks noGrp="1"/>
          </p:cNvSpPr>
          <p:nvPr>
            <p:ph type="title"/>
          </p:nvPr>
        </p:nvSpPr>
        <p:spPr/>
        <p:txBody>
          <a:bodyPr/>
          <a:lstStyle/>
          <a:p>
            <a:r>
              <a:rPr lang="en-US" dirty="0" smtClean="0"/>
              <a:t>And Provide Your Customers with Product Training</a:t>
            </a:r>
            <a:endParaRPr lang="en-US"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p:pic>
      <p:sp>
        <p:nvSpPr>
          <p:cNvPr id="2" name="AutoShape 2" descr="Displaying CE provid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6668" y="304800"/>
            <a:ext cx="2113433"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4747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C - 123 for PP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0212" y="228600"/>
            <a:ext cx="812588" cy="609600"/>
          </a:xfrm>
          <a:prstGeom prst="rect">
            <a:avLst/>
          </a:prstGeom>
        </p:spPr>
      </p:pic>
      <p:sp>
        <p:nvSpPr>
          <p:cNvPr id="4" name="Title 1"/>
          <p:cNvSpPr txBox="1">
            <a:spLocks/>
          </p:cNvSpPr>
          <p:nvPr/>
        </p:nvSpPr>
        <p:spPr>
          <a:xfrm>
            <a:off x="609441" y="274637"/>
            <a:ext cx="10969943" cy="639763"/>
          </a:xfrm>
          <a:prstGeom prst="rect">
            <a:avLst/>
          </a:prstGeom>
        </p:spPr>
        <p:txBody>
          <a:bodyPr>
            <a:noAutofit/>
          </a:bodyPr>
          <a:lstStyle>
            <a:lvl1pPr algn="l" defTabSz="1218987" rtl="0" eaLnBrk="1" latinLnBrk="0" hangingPunct="1">
              <a:spcBef>
                <a:spcPct val="0"/>
              </a:spcBef>
              <a:buNone/>
              <a:defRPr sz="3600" kern="1200">
                <a:solidFill>
                  <a:schemeClr val="tx1"/>
                </a:solidFill>
                <a:latin typeface="Arial Narrow" panose="020B0606020202030204" pitchFamily="34" charset="0"/>
                <a:ea typeface="+mj-ea"/>
                <a:cs typeface="+mj-cs"/>
              </a:defRPr>
            </a:lvl1pPr>
          </a:lstStyle>
          <a:p>
            <a:r>
              <a:rPr lang="en-US" dirty="0" smtClean="0"/>
              <a:t>As Easy as </a:t>
            </a:r>
            <a:r>
              <a:rPr lang="en-US" b="1" dirty="0" smtClean="0">
                <a:solidFill>
                  <a:schemeClr val="accent1"/>
                </a:solidFill>
              </a:rPr>
              <a:t>1 2 3 </a:t>
            </a:r>
            <a:endParaRPr lang="en-US" b="1" dirty="0">
              <a:solidFill>
                <a:schemeClr val="accent1"/>
              </a:solidFill>
            </a:endParaRPr>
          </a:p>
        </p:txBody>
      </p:sp>
      <p:sp>
        <p:nvSpPr>
          <p:cNvPr id="5" name="Title 1"/>
          <p:cNvSpPr txBox="1">
            <a:spLocks/>
          </p:cNvSpPr>
          <p:nvPr/>
        </p:nvSpPr>
        <p:spPr>
          <a:xfrm>
            <a:off x="4646612" y="2362200"/>
            <a:ext cx="5940743" cy="1600200"/>
          </a:xfrm>
          <a:prstGeom prst="rect">
            <a:avLst/>
          </a:prstGeom>
        </p:spPr>
        <p:txBody>
          <a:bodyPr>
            <a:noAutofit/>
          </a:bodyPr>
          <a:lstStyle>
            <a:lvl1pPr algn="l" defTabSz="1218987" rtl="0" eaLnBrk="1" latinLnBrk="0" hangingPunct="1">
              <a:spcBef>
                <a:spcPct val="0"/>
              </a:spcBef>
              <a:buNone/>
              <a:defRPr sz="3600" kern="1200">
                <a:solidFill>
                  <a:schemeClr val="tx1"/>
                </a:solidFill>
                <a:latin typeface="Arial Narrow" panose="020B0606020202030204" pitchFamily="34" charset="0"/>
                <a:ea typeface="+mj-ea"/>
                <a:cs typeface="+mj-cs"/>
              </a:defRPr>
            </a:lvl1pPr>
          </a:lstStyle>
          <a:p>
            <a:r>
              <a:rPr lang="en-US" sz="4800" dirty="0" smtClean="0"/>
              <a:t>Thank You!</a:t>
            </a:r>
            <a:endParaRPr lang="en-US" sz="4800" b="1" dirty="0">
              <a:solidFill>
                <a:schemeClr val="accent1"/>
              </a:solidFill>
            </a:endParaRPr>
          </a:p>
        </p:txBody>
      </p:sp>
    </p:spTree>
    <p:extLst>
      <p:ext uri="{BB962C8B-B14F-4D97-AF65-F5344CB8AC3E}">
        <p14:creationId xmlns:p14="http://schemas.microsoft.com/office/powerpoint/2010/main" val="27145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Design</a:t>
            </a:r>
            <a:endParaRPr lang="en-US"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111639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Design</a:t>
            </a:r>
            <a:endParaRPr lang="en-US" sz="5400" dirty="0"/>
          </a:p>
        </p:txBody>
      </p:sp>
      <p:sp>
        <p:nvSpPr>
          <p:cNvPr id="3" name="Text Placeholder 2"/>
          <p:cNvSpPr>
            <a:spLocks noGrp="1"/>
          </p:cNvSpPr>
          <p:nvPr>
            <p:ph sz="half" idx="1"/>
          </p:nvPr>
        </p:nvSpPr>
        <p:spPr/>
        <p:txBody>
          <a:bodyPr>
            <a:normAutofit/>
          </a:bodyPr>
          <a:lstStyle/>
          <a:p>
            <a:r>
              <a:rPr lang="en-US" dirty="0" smtClean="0"/>
              <a:t>Design your smart module layout</a:t>
            </a:r>
          </a:p>
          <a:p>
            <a:r>
              <a:rPr lang="en-US" dirty="0" smtClean="0"/>
              <a:t>Determine how many Gateways are required</a:t>
            </a:r>
          </a:p>
          <a:p>
            <a:r>
              <a:rPr lang="en-US" dirty="0" smtClean="0"/>
              <a:t>Determine how many MMUs are required</a:t>
            </a:r>
          </a:p>
          <a:p>
            <a:pPr marL="400050" lvl="1" indent="0">
              <a:buNone/>
            </a:pPr>
            <a:endParaRPr lang="en-US" dirty="0" smtClean="0"/>
          </a:p>
        </p:txBody>
      </p:sp>
      <p:pic>
        <p:nvPicPr>
          <p:cNvPr id="1026" name="Picture 2" descr="C:\Users\gal.bauer\Dropbox\Tigo Published Information\Public Pictures\photo (8).JPG"/>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7715250" y="1600201"/>
            <a:ext cx="3863975" cy="28979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3402689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457200" indent="-457200">
              <a:buFont typeface="Arial" panose="020B0604020202020204" pitchFamily="34" charset="0"/>
              <a:buChar char="•"/>
            </a:pPr>
            <a:r>
              <a:rPr lang="en-US" dirty="0"/>
              <a:t>Installed physically like a standard PV module</a:t>
            </a:r>
          </a:p>
          <a:p>
            <a:pPr marL="457200" indent="-457200">
              <a:buFont typeface="Arial" panose="020B0604020202020204" pitchFamily="34" charset="0"/>
              <a:buChar char="•"/>
            </a:pPr>
            <a:r>
              <a:rPr lang="en-US" dirty="0"/>
              <a:t>Works with any inverter</a:t>
            </a:r>
          </a:p>
          <a:p>
            <a:pPr marL="457200" indent="-457200">
              <a:buFont typeface="Arial" panose="020B0604020202020204" pitchFamily="34" charset="0"/>
              <a:buChar char="•"/>
            </a:pPr>
            <a:r>
              <a:rPr lang="en-US" dirty="0"/>
              <a:t>Design string sizing according to lower Voc</a:t>
            </a:r>
          </a:p>
          <a:p>
            <a:pPr marL="457200" indent="-457200">
              <a:buFont typeface="Arial" panose="020B0604020202020204" pitchFamily="34" charset="0"/>
              <a:buChar char="•"/>
            </a:pPr>
            <a:r>
              <a:rPr lang="en-US" dirty="0"/>
              <a:t>Enable uneven strings, design into shade, etc.</a:t>
            </a:r>
          </a:p>
          <a:p>
            <a:pPr marL="457200" indent="-457200">
              <a:buFont typeface="Arial" panose="020B0604020202020204" pitchFamily="34" charset="0"/>
              <a:buChar char="•"/>
            </a:pPr>
            <a:endParaRPr lang="en-US" dirty="0"/>
          </a:p>
        </p:txBody>
      </p:sp>
      <p:sp>
        <p:nvSpPr>
          <p:cNvPr id="4" name="Title 3"/>
          <p:cNvSpPr>
            <a:spLocks noGrp="1"/>
          </p:cNvSpPr>
          <p:nvPr>
            <p:ph type="title"/>
          </p:nvPr>
        </p:nvSpPr>
        <p:spPr/>
        <p:txBody>
          <a:bodyPr>
            <a:normAutofit fontScale="90000"/>
          </a:bodyPr>
          <a:lstStyle/>
          <a:p>
            <a:r>
              <a:rPr lang="en-US" sz="5400" b="1" dirty="0" smtClean="0">
                <a:solidFill>
                  <a:srgbClr val="00B050"/>
                </a:solidFill>
              </a:rPr>
              <a:t>1</a:t>
            </a:r>
            <a:r>
              <a:rPr lang="en-US" sz="4000" dirty="0" smtClean="0"/>
              <a:t> Smart Module</a:t>
            </a:r>
            <a:endParaRPr lang="en-US" sz="5400" dirty="0"/>
          </a:p>
        </p:txBody>
      </p:sp>
      <p:sp>
        <p:nvSpPr>
          <p:cNvPr id="3" name="Text Placeholder 2"/>
          <p:cNvSpPr>
            <a:spLocks noGrp="1"/>
          </p:cNvSpPr>
          <p:nvPr>
            <p:ph sz="half" idx="2"/>
          </p:nvPr>
        </p:nvSpPr>
        <p:spPr/>
        <p:txBody>
          <a:bodyPr>
            <a:normAutofit/>
          </a:bodyPr>
          <a:lstStyle/>
          <a:p>
            <a:endParaRPr lang="en-US" sz="2800" dirty="0" smtClean="0"/>
          </a:p>
          <a:p>
            <a:pPr>
              <a:buClr>
                <a:srgbClr val="00B050"/>
              </a:buClr>
            </a:pPr>
            <a:endParaRPr lang="en-US" dirty="0" smtClean="0"/>
          </a:p>
        </p:txBody>
      </p:sp>
      <p:pic>
        <p:nvPicPr>
          <p:cNvPr id="9" name="Content Placeholder 8"/>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386388" y="1649413"/>
            <a:ext cx="6802437" cy="4217987"/>
          </a:xfrm>
          <a:prstGeom prst="rect">
            <a:avLst/>
          </a:prstGeom>
        </p:spPr>
      </p:pic>
      <p:sp>
        <p:nvSpPr>
          <p:cNvPr id="10" name="Oval 9"/>
          <p:cNvSpPr/>
          <p:nvPr/>
        </p:nvSpPr>
        <p:spPr>
          <a:xfrm>
            <a:off x="5765112" y="1600200"/>
            <a:ext cx="3453500" cy="3456432"/>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28838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609441" y="1600201"/>
            <a:ext cx="1107151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20000"/>
              </a:lnSpc>
              <a:spcAft>
                <a:spcPts val="1200"/>
              </a:spcAft>
              <a:buFont typeface="Arial"/>
              <a:buChar char="•"/>
            </a:pPr>
            <a:r>
              <a:rPr lang="en-US" sz="2800" dirty="0" smtClean="0"/>
              <a:t>Works </a:t>
            </a:r>
            <a:r>
              <a:rPr lang="en-US" sz="2800" dirty="0"/>
              <a:t>in any </a:t>
            </a:r>
            <a:r>
              <a:rPr lang="en-US" sz="2800" dirty="0" smtClean="0"/>
              <a:t>geography or </a:t>
            </a:r>
            <a:r>
              <a:rPr lang="en-US" sz="2800" dirty="0"/>
              <a:t>system </a:t>
            </a:r>
            <a:r>
              <a:rPr lang="en-US" sz="2800" dirty="0" smtClean="0"/>
              <a:t>size</a:t>
            </a:r>
            <a:endParaRPr lang="en-US" sz="2800" dirty="0"/>
          </a:p>
          <a:p>
            <a:pPr marL="285750" indent="-285750">
              <a:lnSpc>
                <a:spcPct val="120000"/>
              </a:lnSpc>
              <a:spcAft>
                <a:spcPts val="1200"/>
              </a:spcAft>
              <a:buFont typeface="Arial"/>
              <a:buChar char="•"/>
            </a:pPr>
            <a:r>
              <a:rPr lang="en-US" sz="2800" dirty="0"/>
              <a:t>Operating in the field with over 2,000 inverter </a:t>
            </a:r>
            <a:r>
              <a:rPr lang="en-US" sz="2800" dirty="0" smtClean="0"/>
              <a:t>SKU’s </a:t>
            </a:r>
            <a:r>
              <a:rPr lang="en-US" sz="2800" dirty="0"/>
              <a:t>from over 80 </a:t>
            </a:r>
            <a:r>
              <a:rPr lang="en-US" sz="2800" dirty="0" smtClean="0"/>
              <a:t>companies</a:t>
            </a:r>
          </a:p>
          <a:p>
            <a:pPr marL="285750" indent="-285750">
              <a:lnSpc>
                <a:spcPct val="120000"/>
              </a:lnSpc>
              <a:spcAft>
                <a:spcPts val="1200"/>
              </a:spcAft>
              <a:buFont typeface="Arial"/>
              <a:buChar char="•"/>
            </a:pPr>
            <a:r>
              <a:rPr lang="en-US" sz="2800" dirty="0" smtClean="0"/>
              <a:t>Letters </a:t>
            </a:r>
            <a:r>
              <a:rPr lang="en-US" sz="2800" dirty="0"/>
              <a:t>of compatibility and warranty exchanged with ALL Tier 1 inverter companies</a:t>
            </a:r>
          </a:p>
          <a:p>
            <a:endParaRPr lang="en-US" sz="2800" dirty="0" smtClean="0"/>
          </a:p>
        </p:txBody>
      </p:sp>
      <p:sp>
        <p:nvSpPr>
          <p:cNvPr id="3" name="Title 2"/>
          <p:cNvSpPr>
            <a:spLocks noGrp="1"/>
          </p:cNvSpPr>
          <p:nvPr>
            <p:ph type="title"/>
          </p:nvPr>
        </p:nvSpPr>
        <p:spPr/>
        <p:txBody>
          <a:bodyPr>
            <a:normAutofit fontScale="90000"/>
          </a:bodyPr>
          <a:lstStyle/>
          <a:p>
            <a:r>
              <a:rPr lang="en-US" sz="4000" dirty="0" smtClean="0"/>
              <a:t>Pick Any Inverter</a:t>
            </a:r>
            <a:r>
              <a:rPr lang="en-US" sz="5400" dirty="0" smtClean="0"/>
              <a:t>    </a:t>
            </a:r>
            <a:endParaRPr lang="en-US" sz="4000" dirty="0"/>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1303"/>
          <a:stretch/>
        </p:blipFill>
        <p:spPr>
          <a:xfrm>
            <a:off x="2817812" y="4108556"/>
            <a:ext cx="7010400" cy="2506253"/>
          </a:xfrm>
          <a:prstGeom prst="rect">
            <a:avLst/>
          </a:prstGeom>
        </p:spPr>
      </p:pic>
    </p:spTree>
    <p:extLst>
      <p:ext uri="{BB962C8B-B14F-4D97-AF65-F5344CB8AC3E}">
        <p14:creationId xmlns:p14="http://schemas.microsoft.com/office/powerpoint/2010/main" val="34531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String Sizing</a:t>
            </a:r>
            <a:r>
              <a:rPr lang="en-US" sz="5400" dirty="0" smtClean="0"/>
              <a:t> </a:t>
            </a:r>
            <a:endParaRPr lang="en-US" sz="4000" dirty="0"/>
          </a:p>
        </p:txBody>
      </p:sp>
      <p:sp>
        <p:nvSpPr>
          <p:cNvPr id="4" name="Text Placeholder 2"/>
          <p:cNvSpPr>
            <a:spLocks noGrp="1"/>
          </p:cNvSpPr>
          <p:nvPr>
            <p:ph idx="1"/>
          </p:nvPr>
        </p:nvSpPr>
        <p:spPr>
          <a:xfrm>
            <a:off x="609441" y="1600201"/>
            <a:ext cx="11071516" cy="4525963"/>
          </a:xfrm>
        </p:spPr>
        <p:txBody>
          <a:bodyPr>
            <a:normAutofit/>
          </a:bodyPr>
          <a:lstStyle/>
          <a:p>
            <a:r>
              <a:rPr lang="en-US" sz="2800" dirty="0" smtClean="0"/>
              <a:t>Voc is limited in Smart Modules</a:t>
            </a:r>
          </a:p>
          <a:p>
            <a:r>
              <a:rPr lang="en-US" sz="2800" dirty="0" smtClean="0"/>
              <a:t>No </a:t>
            </a:r>
            <a:r>
              <a:rPr lang="en-US" sz="2800" dirty="0"/>
              <a:t>de-rating for cold </a:t>
            </a:r>
            <a:r>
              <a:rPr lang="en-US" sz="2800" dirty="0" smtClean="0"/>
              <a:t>temperature</a:t>
            </a:r>
          </a:p>
          <a:p>
            <a:r>
              <a:rPr lang="en-US" sz="2800" dirty="0" smtClean="0"/>
              <a:t>Design </a:t>
            </a:r>
            <a:r>
              <a:rPr lang="en-US" sz="2800" dirty="0"/>
              <a:t>to inverter MPPT window</a:t>
            </a:r>
            <a:r>
              <a:rPr lang="en-US" sz="2800" dirty="0" smtClean="0"/>
              <a:t>:</a:t>
            </a:r>
          </a:p>
          <a:p>
            <a:endParaRPr lang="en-US" sz="2800" dirty="0"/>
          </a:p>
          <a:p>
            <a:endParaRPr lang="en-US" sz="2800" dirty="0" smtClean="0"/>
          </a:p>
          <a:p>
            <a:endParaRPr lang="en-US" sz="2800" dirty="0"/>
          </a:p>
          <a:p>
            <a:endParaRPr lang="en-US" sz="2800" dirty="0" smtClean="0"/>
          </a:p>
          <a:p>
            <a:pPr marL="0" indent="0">
              <a:buNone/>
            </a:pPr>
            <a:endParaRPr lang="en-US" dirty="0" smtClean="0"/>
          </a:p>
        </p:txBody>
      </p:sp>
      <p:grpSp>
        <p:nvGrpSpPr>
          <p:cNvPr id="8" name="Group 7"/>
          <p:cNvGrpSpPr/>
          <p:nvPr/>
        </p:nvGrpSpPr>
        <p:grpSpPr>
          <a:xfrm>
            <a:off x="778040" y="3352800"/>
            <a:ext cx="10699770" cy="1552575"/>
            <a:chOff x="583682" y="4495800"/>
            <a:chExt cx="8026918" cy="1552575"/>
          </a:xfrm>
        </p:grpSpPr>
        <p:grpSp>
          <p:nvGrpSpPr>
            <p:cNvPr id="6" name="Group 5"/>
            <p:cNvGrpSpPr/>
            <p:nvPr/>
          </p:nvGrpSpPr>
          <p:grpSpPr>
            <a:xfrm>
              <a:off x="583682" y="4495800"/>
              <a:ext cx="8026918" cy="1552575"/>
              <a:chOff x="583682" y="4495800"/>
              <a:chExt cx="8026918" cy="1552575"/>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82" y="4495800"/>
                <a:ext cx="8026918"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277" y="4648198"/>
                <a:ext cx="3840480" cy="22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571999"/>
                <a:ext cx="2819400" cy="38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609600" y="4572000"/>
              <a:ext cx="3886200" cy="369332"/>
            </a:xfrm>
            <a:prstGeom prst="rect">
              <a:avLst/>
            </a:prstGeom>
            <a:noFill/>
          </p:spPr>
          <p:txBody>
            <a:bodyPr wrap="square" rtlCol="0">
              <a:spAutoFit/>
            </a:bodyPr>
            <a:lstStyle/>
            <a:p>
              <a:r>
                <a:rPr lang="en-US" dirty="0"/>
                <a:t> </a:t>
              </a:r>
              <a:r>
                <a:rPr lang="en-US" dirty="0" smtClean="0"/>
                <a:t>    </a:t>
              </a:r>
              <a:r>
                <a:rPr lang="en-US" dirty="0" smtClean="0">
                  <a:solidFill>
                    <a:schemeClr val="bg1"/>
                  </a:solidFill>
                </a:rPr>
                <a:t>Traditional String Design:</a:t>
              </a:r>
              <a:endParaRPr lang="en-US" dirty="0">
                <a:solidFill>
                  <a:schemeClr val="bg1"/>
                </a:solidFill>
              </a:endParaRPr>
            </a:p>
          </p:txBody>
        </p:sp>
        <p:sp>
          <p:nvSpPr>
            <p:cNvPr id="11" name="TextBox 10"/>
            <p:cNvSpPr txBox="1"/>
            <p:nvPr/>
          </p:nvSpPr>
          <p:spPr>
            <a:xfrm>
              <a:off x="4687329" y="4572000"/>
              <a:ext cx="3886200" cy="369332"/>
            </a:xfrm>
            <a:prstGeom prst="rect">
              <a:avLst/>
            </a:prstGeom>
            <a:noFill/>
          </p:spPr>
          <p:txBody>
            <a:bodyPr wrap="square" rtlCol="0">
              <a:spAutoFit/>
            </a:bodyPr>
            <a:lstStyle/>
            <a:p>
              <a:r>
                <a:rPr lang="en-US" dirty="0"/>
                <a:t> </a:t>
              </a:r>
              <a:r>
                <a:rPr lang="en-US" dirty="0" smtClean="0"/>
                <a:t>  </a:t>
              </a:r>
              <a:r>
                <a:rPr lang="en-US" dirty="0" smtClean="0">
                  <a:solidFill>
                    <a:schemeClr val="bg1"/>
                  </a:solidFill>
                </a:rPr>
                <a:t>Smart Modules String Design:</a:t>
              </a:r>
              <a:endParaRPr lang="en-US" dirty="0">
                <a:solidFill>
                  <a:schemeClr val="bg1"/>
                </a:solidFill>
              </a:endParaRPr>
            </a:p>
          </p:txBody>
        </p:sp>
      </p:grpSp>
      <p:pic>
        <p:nvPicPr>
          <p:cNvPr id="3"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290129" y="4038600"/>
            <a:ext cx="12769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528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String Sizing Example</a:t>
            </a:r>
            <a:r>
              <a:rPr lang="en-US" sz="5400" dirty="0" smtClean="0"/>
              <a:t> </a:t>
            </a:r>
            <a:endParaRPr lang="en-US" sz="4000" dirty="0"/>
          </a:p>
        </p:txBody>
      </p:sp>
      <p:sp>
        <p:nvSpPr>
          <p:cNvPr id="4" name="Text Placeholder 3"/>
          <p:cNvSpPr>
            <a:spLocks noGrp="1"/>
          </p:cNvSpPr>
          <p:nvPr>
            <p:ph type="body" idx="1"/>
          </p:nvPr>
        </p:nvSpPr>
        <p:spPr/>
        <p:txBody>
          <a:bodyPr/>
          <a:lstStyle/>
          <a:p>
            <a:r>
              <a:rPr lang="en-US" dirty="0" smtClean="0"/>
              <a:t>Trinasmart 250W</a:t>
            </a:r>
            <a:endParaRPr lang="en-US" dirty="0"/>
          </a:p>
        </p:txBody>
      </p:sp>
      <p:sp>
        <p:nvSpPr>
          <p:cNvPr id="3" name="Content Placeholder 2"/>
          <p:cNvSpPr>
            <a:spLocks noGrp="1"/>
          </p:cNvSpPr>
          <p:nvPr>
            <p:ph sz="half" idx="2"/>
          </p:nvPr>
        </p:nvSpPr>
        <p:spPr>
          <a:xfrm>
            <a:off x="609441" y="2174875"/>
            <a:ext cx="5385514" cy="4225925"/>
          </a:xfrm>
        </p:spPr>
        <p:txBody>
          <a:bodyPr/>
          <a:lstStyle/>
          <a:p>
            <a:r>
              <a:rPr lang="en-US" dirty="0" smtClean="0"/>
              <a:t>Vmp = 30.3V</a:t>
            </a:r>
          </a:p>
          <a:p>
            <a:r>
              <a:rPr lang="en-US" dirty="0" smtClean="0"/>
              <a:t>Voc = 32.5V</a:t>
            </a:r>
          </a:p>
          <a:p>
            <a:r>
              <a:rPr lang="en-US" dirty="0" smtClean="0"/>
              <a:t>Temperature coefficient of </a:t>
            </a:r>
            <a:r>
              <a:rPr lang="en-US" dirty="0"/>
              <a:t>Voc:  +0%/°C , -0.32%/°C</a:t>
            </a:r>
          </a:p>
          <a:p>
            <a:endParaRPr lang="en-US" dirty="0" smtClean="0"/>
          </a:p>
        </p:txBody>
      </p:sp>
      <p:sp>
        <p:nvSpPr>
          <p:cNvPr id="5" name="Text Placeholder 4"/>
          <p:cNvSpPr>
            <a:spLocks noGrp="1"/>
          </p:cNvSpPr>
          <p:nvPr>
            <p:ph type="body" sz="quarter" idx="3"/>
          </p:nvPr>
        </p:nvSpPr>
        <p:spPr/>
        <p:txBody>
          <a:bodyPr/>
          <a:lstStyle/>
          <a:p>
            <a:r>
              <a:rPr lang="en-US" dirty="0" smtClean="0"/>
              <a:t>Traditional 250W</a:t>
            </a:r>
            <a:endParaRPr lang="en-US" dirty="0"/>
          </a:p>
        </p:txBody>
      </p:sp>
      <p:sp>
        <p:nvSpPr>
          <p:cNvPr id="6" name="Content Placeholder 5"/>
          <p:cNvSpPr>
            <a:spLocks noGrp="1"/>
          </p:cNvSpPr>
          <p:nvPr>
            <p:ph sz="quarter" idx="4"/>
          </p:nvPr>
        </p:nvSpPr>
        <p:spPr>
          <a:xfrm>
            <a:off x="6191754" y="2174875"/>
            <a:ext cx="5387630" cy="4225925"/>
          </a:xfrm>
        </p:spPr>
        <p:txBody>
          <a:bodyPr/>
          <a:lstStyle/>
          <a:p>
            <a:r>
              <a:rPr lang="en-US" dirty="0"/>
              <a:t>Vmp = 30.3V</a:t>
            </a:r>
          </a:p>
          <a:p>
            <a:r>
              <a:rPr lang="en-US" dirty="0" smtClean="0"/>
              <a:t>Voc </a:t>
            </a:r>
            <a:r>
              <a:rPr lang="en-US" dirty="0"/>
              <a:t>(traditional) = </a:t>
            </a:r>
            <a:r>
              <a:rPr lang="en-US" dirty="0" smtClean="0"/>
              <a:t>37.6</a:t>
            </a:r>
          </a:p>
          <a:p>
            <a:r>
              <a:rPr lang="en-US" dirty="0"/>
              <a:t>Temperature coefficient of Voc:  </a:t>
            </a:r>
            <a:r>
              <a:rPr lang="en-US" dirty="0" smtClean="0"/>
              <a:t>±0.32%/°C</a:t>
            </a:r>
          </a:p>
          <a:p>
            <a:pPr marL="0" indent="0">
              <a:buNone/>
            </a:pPr>
            <a:endParaRPr lang="en-US" dirty="0"/>
          </a:p>
        </p:txBody>
      </p:sp>
      <p:sp>
        <p:nvSpPr>
          <p:cNvPr id="9" name="Content Placeholder 2"/>
          <p:cNvSpPr txBox="1">
            <a:spLocks/>
          </p:cNvSpPr>
          <p:nvPr/>
        </p:nvSpPr>
        <p:spPr>
          <a:xfrm>
            <a:off x="609441" y="3418136"/>
            <a:ext cx="10969943" cy="2754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dirty="0" smtClean="0"/>
          </a:p>
          <a:p>
            <a:endParaRPr lang="en-US" dirty="0" smtClean="0"/>
          </a:p>
          <a:p>
            <a:r>
              <a:rPr lang="en-US" dirty="0" smtClean="0"/>
              <a:t>Highest temperature recorded San Jose: 43°C</a:t>
            </a:r>
          </a:p>
          <a:p>
            <a:r>
              <a:rPr lang="en-US" dirty="0" smtClean="0"/>
              <a:t>Coldest temperature recorded San Jose: -7°C</a:t>
            </a:r>
          </a:p>
          <a:p>
            <a:endParaRPr lang="en-US" dirty="0"/>
          </a:p>
          <a:p>
            <a:pPr marL="0" indent="0" algn="ctr">
              <a:buNone/>
            </a:pPr>
            <a:r>
              <a:rPr lang="en-US" b="1" dirty="0" smtClean="0"/>
              <a:t>Who Does it Apply to My Design?</a:t>
            </a:r>
            <a:endParaRPr lang="en-US" b="1" dirty="0"/>
          </a:p>
          <a:p>
            <a:endParaRPr lang="en-US" dirty="0" smtClean="0"/>
          </a:p>
          <a:p>
            <a:endParaRPr lang="en-US" dirty="0" smtClean="0"/>
          </a:p>
        </p:txBody>
      </p:sp>
    </p:spTree>
    <p:extLst>
      <p:ext uri="{BB962C8B-B14F-4D97-AF65-F5344CB8AC3E}">
        <p14:creationId xmlns:p14="http://schemas.microsoft.com/office/powerpoint/2010/main" val="487053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000" dirty="0" smtClean="0"/>
              <a:t>String Length Calculation</a:t>
            </a:r>
            <a:r>
              <a:rPr lang="en-US" sz="5400" dirty="0" smtClean="0"/>
              <a:t> </a:t>
            </a:r>
            <a:endParaRPr lang="en-US" sz="4000" dirty="0"/>
          </a:p>
        </p:txBody>
      </p:sp>
      <p:sp>
        <p:nvSpPr>
          <p:cNvPr id="8" name="Content Placeholder 7"/>
          <p:cNvSpPr>
            <a:spLocks noGrp="1"/>
          </p:cNvSpPr>
          <p:nvPr>
            <p:ph idx="1"/>
          </p:nvPr>
        </p:nvSpPr>
        <p:spPr/>
        <p:txBody>
          <a:bodyPr>
            <a:normAutofit/>
          </a:bodyPr>
          <a:lstStyle/>
          <a:p>
            <a:r>
              <a:rPr lang="en-US" sz="2800" dirty="0" smtClean="0"/>
              <a:t>We’ll check the following 2 modules with a </a:t>
            </a:r>
            <a:r>
              <a:rPr lang="en-US" sz="2800" dirty="0" err="1" smtClean="0"/>
              <a:t>Fronius</a:t>
            </a:r>
            <a:r>
              <a:rPr lang="en-US" sz="2800" dirty="0" smtClean="0"/>
              <a:t> IG Plus for example</a:t>
            </a:r>
          </a:p>
          <a:p>
            <a:r>
              <a:rPr lang="en-US" sz="2800" dirty="0" smtClean="0"/>
              <a:t>Inverter parameters:</a:t>
            </a:r>
          </a:p>
          <a:p>
            <a:pPr lvl="1"/>
            <a:r>
              <a:rPr lang="en-US" sz="2000" dirty="0" smtClean="0"/>
              <a:t>Min Vmp = 230V</a:t>
            </a:r>
          </a:p>
          <a:p>
            <a:pPr lvl="1"/>
            <a:r>
              <a:rPr lang="en-US" sz="2000" dirty="0" smtClean="0"/>
              <a:t>Max Vmp = </a:t>
            </a:r>
            <a:r>
              <a:rPr lang="en-US" sz="2000" dirty="0" smtClean="0"/>
              <a:t>580V</a:t>
            </a:r>
            <a:endParaRPr lang="en-US" sz="2000" dirty="0" smtClean="0"/>
          </a:p>
          <a:p>
            <a:r>
              <a:rPr lang="en-US" sz="2800" dirty="0" smtClean="0"/>
              <a:t>Calculating minimum string length according to traditional way</a:t>
            </a:r>
          </a:p>
          <a:p>
            <a:r>
              <a:rPr lang="en-US" sz="2800" dirty="0" smtClean="0"/>
              <a:t>Calculating maximum string length:</a:t>
            </a:r>
          </a:p>
          <a:p>
            <a:pPr lvl="1"/>
            <a:r>
              <a:rPr lang="en-US" sz="2400" dirty="0" smtClean="0"/>
              <a:t>580V </a:t>
            </a:r>
            <a:r>
              <a:rPr lang="en-US" sz="2400" dirty="0" smtClean="0"/>
              <a:t>/ 32.5V = </a:t>
            </a:r>
            <a:r>
              <a:rPr lang="en-US" sz="2400" dirty="0" smtClean="0"/>
              <a:t>17 </a:t>
            </a:r>
            <a:r>
              <a:rPr lang="en-US" sz="2400" dirty="0" smtClean="0"/>
              <a:t>modules per string</a:t>
            </a:r>
          </a:p>
          <a:p>
            <a:pPr lvl="1"/>
            <a:r>
              <a:rPr lang="en-US" sz="2400" dirty="0" smtClean="0"/>
              <a:t>See full comparison in the next slide</a:t>
            </a:r>
          </a:p>
        </p:txBody>
      </p:sp>
    </p:spTree>
    <p:extLst>
      <p:ext uri="{BB962C8B-B14F-4D97-AF65-F5344CB8AC3E}">
        <p14:creationId xmlns:p14="http://schemas.microsoft.com/office/powerpoint/2010/main" val="356860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Agenda</a:t>
            </a:r>
            <a:r>
              <a:rPr lang="en-US" sz="5400" dirty="0" smtClean="0"/>
              <a:t> </a:t>
            </a:r>
            <a:endParaRPr lang="en-US" sz="4000" dirty="0"/>
          </a:p>
        </p:txBody>
      </p:sp>
      <p:sp>
        <p:nvSpPr>
          <p:cNvPr id="3" name="Content Placeholder 2"/>
          <p:cNvSpPr>
            <a:spLocks noGrp="1"/>
          </p:cNvSpPr>
          <p:nvPr>
            <p:ph idx="1"/>
          </p:nvPr>
        </p:nvSpPr>
        <p:spPr/>
        <p:txBody>
          <a:bodyPr>
            <a:normAutofit/>
          </a:bodyPr>
          <a:lstStyle/>
          <a:p>
            <a:pPr lvl="0"/>
            <a:r>
              <a:rPr lang="en-US" dirty="0" smtClean="0"/>
              <a:t>Solution Overview</a:t>
            </a:r>
          </a:p>
          <a:p>
            <a:pPr lvl="0"/>
            <a:r>
              <a:rPr lang="en-US" dirty="0" smtClean="0"/>
              <a:t>Essential Steps</a:t>
            </a:r>
          </a:p>
          <a:p>
            <a:pPr lvl="1"/>
            <a:r>
              <a:rPr lang="en-US" dirty="0" smtClean="0"/>
              <a:t>System design </a:t>
            </a:r>
            <a:endParaRPr lang="en-US" dirty="0"/>
          </a:p>
          <a:p>
            <a:pPr lvl="1"/>
            <a:r>
              <a:rPr lang="en-US" dirty="0" smtClean="0"/>
              <a:t>System installation</a:t>
            </a:r>
            <a:endParaRPr lang="en-US" dirty="0"/>
          </a:p>
          <a:p>
            <a:pPr lvl="2"/>
            <a:r>
              <a:rPr lang="en-US" dirty="0" smtClean="0"/>
              <a:t>Online system configuration</a:t>
            </a:r>
            <a:endParaRPr lang="en-US" dirty="0"/>
          </a:p>
          <a:p>
            <a:pPr lvl="1"/>
            <a:r>
              <a:rPr lang="en-US" dirty="0" smtClean="0"/>
              <a:t>Commissioning </a:t>
            </a:r>
            <a:r>
              <a:rPr lang="en-US" dirty="0"/>
              <a:t>process </a:t>
            </a:r>
            <a:r>
              <a:rPr lang="en-US" dirty="0" smtClean="0"/>
              <a:t>&amp; Smart Asset Management overview</a:t>
            </a:r>
          </a:p>
          <a:p>
            <a:pPr lvl="0"/>
            <a:r>
              <a:rPr lang="en-US" dirty="0" smtClean="0"/>
              <a:t>Summary</a:t>
            </a:r>
            <a:endParaRPr lang="en-US" dirty="0"/>
          </a:p>
          <a:p>
            <a:endParaRPr lang="en-US" sz="2800" dirty="0" smtClean="0"/>
          </a:p>
        </p:txBody>
      </p:sp>
      <p:sp>
        <p:nvSpPr>
          <p:cNvPr id="4" name="Text Placeholder 3"/>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2289549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Title 6"/>
          <p:cNvSpPr>
            <a:spLocks noGrp="1"/>
          </p:cNvSpPr>
          <p:nvPr>
            <p:ph type="title"/>
          </p:nvPr>
        </p:nvSpPr>
        <p:spPr/>
        <p:txBody>
          <a:bodyPr>
            <a:normAutofit fontScale="90000"/>
          </a:bodyPr>
          <a:lstStyle/>
          <a:p>
            <a:r>
              <a:rPr lang="en-US" altLang="en-US" sz="4000" dirty="0" smtClean="0"/>
              <a:t>Results with </a:t>
            </a:r>
            <a:r>
              <a:rPr lang="en-US" altLang="en-US" sz="4000" dirty="0" err="1" smtClean="0"/>
              <a:t>Fronius</a:t>
            </a:r>
            <a:r>
              <a:rPr lang="en-US" altLang="en-US" sz="4000" dirty="0" smtClean="0"/>
              <a:t> IG Plus A</a:t>
            </a:r>
            <a:r>
              <a:rPr lang="en-US" altLang="en-US" sz="5400" dirty="0" smtClean="0"/>
              <a:t> </a:t>
            </a:r>
            <a:endParaRPr lang="en-US" altLang="en-US" sz="4000" dirty="0" smtClean="0"/>
          </a:p>
        </p:txBody>
      </p:sp>
      <p:graphicFrame>
        <p:nvGraphicFramePr>
          <p:cNvPr id="19" name="Content Placeholder 18"/>
          <p:cNvGraphicFramePr>
            <a:graphicFrameLocks noGrp="1"/>
          </p:cNvGraphicFramePr>
          <p:nvPr>
            <p:ph idx="1"/>
          </p:nvPr>
        </p:nvGraphicFramePr>
        <p:xfrm>
          <a:off x="958602" y="1801813"/>
          <a:ext cx="10491700" cy="4367212"/>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p:cNvSpPr/>
          <p:nvPr/>
        </p:nvSpPr>
        <p:spPr>
          <a:xfrm>
            <a:off x="2090281" y="4194176"/>
            <a:ext cx="1062290" cy="758825"/>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0" name="Rectangle 19"/>
          <p:cNvSpPr/>
          <p:nvPr/>
        </p:nvSpPr>
        <p:spPr>
          <a:xfrm>
            <a:off x="4238798" y="3424239"/>
            <a:ext cx="1864297" cy="758825"/>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rtl="1">
              <a:defRPr/>
            </a:pPr>
            <a:endParaRPr lang="en-US" dirty="0"/>
          </a:p>
        </p:txBody>
      </p:sp>
      <p:sp>
        <p:nvSpPr>
          <p:cNvPr id="21" name="Rectangle 20"/>
          <p:cNvSpPr/>
          <p:nvPr/>
        </p:nvSpPr>
        <p:spPr>
          <a:xfrm>
            <a:off x="6289754" y="2722695"/>
            <a:ext cx="2700258" cy="758825"/>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rtl="1">
              <a:defRPr/>
            </a:pPr>
            <a:endParaRPr lang="en-US" dirty="0"/>
          </a:p>
        </p:txBody>
      </p:sp>
      <p:sp>
        <p:nvSpPr>
          <p:cNvPr id="22" name="Rectangle 21"/>
          <p:cNvSpPr/>
          <p:nvPr/>
        </p:nvSpPr>
        <p:spPr>
          <a:xfrm>
            <a:off x="8392540" y="1847445"/>
            <a:ext cx="2645144" cy="758825"/>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rtl="1">
              <a:defRPr/>
            </a:pPr>
            <a:endParaRPr lang="en-US" dirty="0"/>
          </a:p>
        </p:txBody>
      </p:sp>
      <p:sp>
        <p:nvSpPr>
          <p:cNvPr id="2" name="Rectangle 1"/>
          <p:cNvSpPr/>
          <p:nvPr/>
        </p:nvSpPr>
        <p:spPr>
          <a:xfrm>
            <a:off x="2070824" y="4059238"/>
            <a:ext cx="1708404" cy="731837"/>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4238798" y="3295650"/>
            <a:ext cx="3151014" cy="73025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rtl="1">
              <a:defRPr/>
            </a:pPr>
            <a:endParaRPr lang="en-US" dirty="0"/>
          </a:p>
        </p:txBody>
      </p:sp>
      <p:sp>
        <p:nvSpPr>
          <p:cNvPr id="16" name="Rectangle 15"/>
          <p:cNvSpPr/>
          <p:nvPr/>
        </p:nvSpPr>
        <p:spPr>
          <a:xfrm>
            <a:off x="6289755" y="2597280"/>
            <a:ext cx="4605257" cy="73184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rtl="1">
              <a:defRPr/>
            </a:pPr>
            <a:endParaRPr lang="en-US" dirty="0"/>
          </a:p>
        </p:txBody>
      </p:sp>
      <p:sp>
        <p:nvSpPr>
          <p:cNvPr id="17" name="Rectangle 16"/>
          <p:cNvSpPr/>
          <p:nvPr/>
        </p:nvSpPr>
        <p:spPr>
          <a:xfrm>
            <a:off x="8392540" y="1733144"/>
            <a:ext cx="2645144" cy="73183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rtl="1">
              <a:defRPr/>
            </a:pPr>
            <a:endParaRPr lang="en-US" dirty="0"/>
          </a:p>
        </p:txBody>
      </p:sp>
      <p:sp>
        <p:nvSpPr>
          <p:cNvPr id="23" name="TextBox 22"/>
          <p:cNvSpPr txBox="1"/>
          <p:nvPr/>
        </p:nvSpPr>
        <p:spPr>
          <a:xfrm>
            <a:off x="1726750" y="1752600"/>
            <a:ext cx="2640912" cy="954107"/>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p>
            <a:pPr>
              <a:defRPr/>
            </a:pPr>
            <a:r>
              <a:rPr lang="en-US" sz="1400" b="1" dirty="0" smtClean="0">
                <a:solidFill>
                  <a:schemeClr val="bg1"/>
                </a:solidFill>
              </a:rPr>
              <a:t>Trinasmart</a:t>
            </a:r>
            <a:endParaRPr lang="en-US" sz="1400" b="1" dirty="0">
              <a:solidFill>
                <a:schemeClr val="bg1"/>
              </a:solidFill>
            </a:endParaRPr>
          </a:p>
          <a:p>
            <a:pPr>
              <a:defRPr/>
            </a:pPr>
            <a:r>
              <a:rPr lang="en-US" sz="1400" dirty="0">
                <a:solidFill>
                  <a:schemeClr val="bg1"/>
                </a:solidFill>
              </a:rPr>
              <a:t>Reduces the number of strings in </a:t>
            </a:r>
            <a:r>
              <a:rPr lang="en-US" sz="1400" dirty="0" smtClean="0">
                <a:solidFill>
                  <a:schemeClr val="bg1"/>
                </a:solidFill>
              </a:rPr>
              <a:t>42% </a:t>
            </a:r>
            <a:r>
              <a:rPr lang="en-US" sz="1400" dirty="0">
                <a:solidFill>
                  <a:schemeClr val="bg1"/>
                </a:solidFill>
              </a:rPr>
              <a:t>of the cases, saving labor, time and cost</a:t>
            </a:r>
          </a:p>
        </p:txBody>
      </p:sp>
      <p:sp>
        <p:nvSpPr>
          <p:cNvPr id="25" name="TextBox 24"/>
          <p:cNvSpPr txBox="1"/>
          <p:nvPr/>
        </p:nvSpPr>
        <p:spPr>
          <a:xfrm>
            <a:off x="7313612" y="4191000"/>
            <a:ext cx="4107379" cy="738664"/>
          </a:xfrm>
          <a:prstGeom prst="rect">
            <a:avLst/>
          </a:prstGeom>
          <a:ln/>
        </p:spPr>
        <p:style>
          <a:lnRef idx="1">
            <a:schemeClr val="accent6"/>
          </a:lnRef>
          <a:fillRef idx="3">
            <a:schemeClr val="accent6"/>
          </a:fillRef>
          <a:effectRef idx="2">
            <a:schemeClr val="accent6"/>
          </a:effectRef>
          <a:fontRef idx="minor">
            <a:schemeClr val="lt1"/>
          </a:fontRef>
        </p:style>
        <p:txBody>
          <a:bodyPr>
            <a:spAutoFit/>
          </a:bodyPr>
          <a:lstStyle/>
          <a:p>
            <a:pPr>
              <a:defRPr/>
            </a:pPr>
            <a:r>
              <a:rPr lang="en-US" sz="1400" b="1" dirty="0">
                <a:solidFill>
                  <a:schemeClr val="bg1"/>
                </a:solidFill>
              </a:rPr>
              <a:t>Traditionally</a:t>
            </a:r>
          </a:p>
          <a:p>
            <a:pPr>
              <a:defRPr/>
            </a:pPr>
            <a:r>
              <a:rPr lang="en-US" sz="1400" dirty="0">
                <a:solidFill>
                  <a:schemeClr val="bg1"/>
                </a:solidFill>
              </a:rPr>
              <a:t>Systems that require </a:t>
            </a:r>
            <a:r>
              <a:rPr lang="en-US" sz="1400" dirty="0" smtClean="0">
                <a:solidFill>
                  <a:schemeClr val="bg1"/>
                </a:solidFill>
              </a:rPr>
              <a:t>15-17 </a:t>
            </a:r>
            <a:r>
              <a:rPr lang="en-US" sz="1400" dirty="0">
                <a:solidFill>
                  <a:schemeClr val="bg1"/>
                </a:solidFill>
              </a:rPr>
              <a:t>/ </a:t>
            </a:r>
            <a:r>
              <a:rPr lang="en-US" sz="1400" dirty="0" smtClean="0">
                <a:solidFill>
                  <a:schemeClr val="bg1"/>
                </a:solidFill>
              </a:rPr>
              <a:t>29-34 </a:t>
            </a:r>
            <a:r>
              <a:rPr lang="en-US" sz="1400" dirty="0">
                <a:solidFill>
                  <a:schemeClr val="bg1"/>
                </a:solidFill>
              </a:rPr>
              <a:t>/ 40-45 panels will require an additional string and / or a design change </a:t>
            </a:r>
          </a:p>
        </p:txBody>
      </p:sp>
      <p:sp>
        <p:nvSpPr>
          <p:cNvPr id="8" name="Up Arrow 7"/>
          <p:cNvSpPr/>
          <p:nvPr/>
        </p:nvSpPr>
        <p:spPr>
          <a:xfrm>
            <a:off x="9066212" y="3352800"/>
            <a:ext cx="507868" cy="818744"/>
          </a:xfrm>
          <a:prstGeom prst="up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9" name="Up Arrow 28"/>
          <p:cNvSpPr/>
          <p:nvPr/>
        </p:nvSpPr>
        <p:spPr>
          <a:xfrm rot="16200000">
            <a:off x="5372248" y="2779564"/>
            <a:ext cx="381000" cy="3508672"/>
          </a:xfrm>
          <a:prstGeom prst="up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0" name="Up Arrow 29"/>
          <p:cNvSpPr/>
          <p:nvPr/>
        </p:nvSpPr>
        <p:spPr>
          <a:xfrm rot="18121884">
            <a:off x="6790444" y="3637240"/>
            <a:ext cx="381000" cy="774498"/>
          </a:xfrm>
          <a:prstGeom prst="up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 name="Rectangle 2"/>
          <p:cNvSpPr/>
          <p:nvPr/>
        </p:nvSpPr>
        <p:spPr>
          <a:xfrm>
            <a:off x="10742612" y="1674776"/>
            <a:ext cx="304800" cy="990600"/>
          </a:xfrm>
          <a:prstGeom prst="rect">
            <a:avLst/>
          </a:prstGeom>
          <a:gradFill>
            <a:gsLst>
              <a:gs pos="0">
                <a:schemeClr val="bg1"/>
              </a:gs>
              <a:gs pos="50000">
                <a:schemeClr val="bg1">
                  <a:alpha val="50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44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par>
                          <p:cTn id="47" fill="hold" nodeType="afterGroup">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nodeType="afterGroup">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nodeType="afterGroup">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par>
                          <p:cTn id="59" fill="hold" nodeType="afterGroup">
                            <p:stCondLst>
                              <p:cond delay="2500"/>
                            </p:stCondLst>
                            <p:childTnLst>
                              <p:par>
                                <p:cTn id="60" presetID="10" presetClass="entr" presetSubtype="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par>
                          <p:cTn id="63" fill="hold" nodeType="afterGroup">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 grpId="0" animBg="1"/>
      <p:bldP spid="15" grpId="0" animBg="1"/>
      <p:bldP spid="16" grpId="0" animBg="1"/>
      <p:bldP spid="17" grpId="0" animBg="1"/>
      <p:bldP spid="23" grpId="0" animBg="1"/>
      <p:bldP spid="25" grpId="0" animBg="1"/>
      <p:bldP spid="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marL="457200" indent="-457200">
              <a:buFont typeface="Arial" panose="020B0604020202020204" pitchFamily="34" charset="0"/>
              <a:buChar char="•"/>
            </a:pPr>
            <a:r>
              <a:rPr lang="en-US" dirty="0"/>
              <a:t>Design uneven strings in parallel</a:t>
            </a:r>
          </a:p>
          <a:p>
            <a:pPr marL="457200" indent="-457200">
              <a:buFont typeface="Arial" panose="020B0604020202020204" pitchFamily="34" charset="0"/>
              <a:buChar char="•"/>
            </a:pPr>
            <a:r>
              <a:rPr lang="en-US" dirty="0"/>
              <a:t>Design into shade with Setback ratio 50% smaller</a:t>
            </a:r>
          </a:p>
          <a:p>
            <a:pPr marL="457200" indent="-457200">
              <a:buFont typeface="Arial" panose="020B0604020202020204" pitchFamily="34" charset="0"/>
              <a:buChar char="•"/>
            </a:pPr>
            <a:r>
              <a:rPr lang="en-US" dirty="0"/>
              <a:t>Design on different orientation and pitches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2" name="Title 1"/>
          <p:cNvSpPr>
            <a:spLocks noGrp="1"/>
          </p:cNvSpPr>
          <p:nvPr>
            <p:ph type="title"/>
          </p:nvPr>
        </p:nvSpPr>
        <p:spPr/>
        <p:txBody>
          <a:bodyPr>
            <a:normAutofit fontScale="90000"/>
          </a:bodyPr>
          <a:lstStyle/>
          <a:p>
            <a:r>
              <a:rPr lang="en-US" sz="4000" dirty="0" smtClean="0"/>
              <a:t>Layout</a:t>
            </a:r>
            <a:r>
              <a:rPr lang="en-US" sz="5400" dirty="0" smtClean="0"/>
              <a:t> </a:t>
            </a:r>
            <a:endParaRPr lang="en-US" sz="4000" dirty="0"/>
          </a:p>
        </p:txBody>
      </p:sp>
      <p:sp>
        <p:nvSpPr>
          <p:cNvPr id="4" name="Text Placeholder 2"/>
          <p:cNvSpPr>
            <a:spLocks noGrp="1"/>
          </p:cNvSpPr>
          <p:nvPr>
            <p:ph sz="half" idx="2"/>
          </p:nvPr>
        </p:nvSpPr>
        <p:spPr/>
        <p:txBody>
          <a:bodyPr>
            <a:noAutofit/>
          </a:bodyPr>
          <a:lstStyle/>
          <a:p>
            <a:endParaRPr lang="en-US" dirty="0"/>
          </a:p>
        </p:txBody>
      </p:sp>
      <p:pic>
        <p:nvPicPr>
          <p:cNvPr id="7" name="Content Placeholder 6" descr="470.tiff"/>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t="7546" r="1106"/>
          <a:stretch/>
        </p:blipFill>
        <p:spPr>
          <a:xfrm>
            <a:off x="5207000" y="1644650"/>
            <a:ext cx="5383212" cy="2209800"/>
          </a:xfrm>
          <a:prstGeom prst="rect">
            <a:avLst/>
          </a:prstGeom>
          <a:ln w="3175" cmpd="sng">
            <a:solidFill>
              <a:schemeClr val="bg1">
                <a:lumMod val="50000"/>
              </a:schemeClr>
            </a:solidFill>
          </a:ln>
        </p:spPr>
      </p:pic>
      <p:pic>
        <p:nvPicPr>
          <p:cNvPr id="8" name="Picture 13"/>
          <p:cNvPicPr>
            <a:picLocks noChangeArrowheads="1"/>
          </p:cNvPicPr>
          <p:nvPr/>
        </p:nvPicPr>
        <p:blipFill rotWithShape="1">
          <a:blip r:embed="rId3" cstate="email">
            <a:extLst>
              <a:ext uri="{28A0092B-C50C-407E-A947-70E740481C1C}">
                <a14:useLocalDpi xmlns:a14="http://schemas.microsoft.com/office/drawing/2010/main"/>
              </a:ext>
            </a:extLst>
          </a:blip>
          <a:srcRect t="9267"/>
          <a:stretch/>
        </p:blipFill>
        <p:spPr bwMode="auto">
          <a:xfrm>
            <a:off x="5183295" y="3959352"/>
            <a:ext cx="5387461" cy="2212848"/>
          </a:xfrm>
          <a:prstGeom prst="rect">
            <a:avLst/>
          </a:prstGeom>
          <a:noFill/>
          <a:ln w="38100">
            <a:noFill/>
            <a:miter lim="800000"/>
            <a:headEnd/>
            <a:tailEnd/>
          </a:ln>
          <a:effectLst/>
        </p:spPr>
      </p:pic>
    </p:spTree>
    <p:extLst>
      <p:ext uri="{BB962C8B-B14F-4D97-AF65-F5344CB8AC3E}">
        <p14:creationId xmlns:p14="http://schemas.microsoft.com/office/powerpoint/2010/main" val="47334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Parallel Strings</a:t>
            </a:r>
            <a:r>
              <a:rPr lang="en-US" sz="5400" dirty="0" smtClean="0"/>
              <a:t> </a:t>
            </a:r>
            <a:endParaRPr lang="en-US" sz="2800" dirty="0"/>
          </a:p>
        </p:txBody>
      </p:sp>
      <p:sp>
        <p:nvSpPr>
          <p:cNvPr id="4" name="Text Placeholder 2"/>
          <p:cNvSpPr>
            <a:spLocks noGrp="1"/>
          </p:cNvSpPr>
          <p:nvPr>
            <p:ph idx="1"/>
          </p:nvPr>
        </p:nvSpPr>
        <p:spPr/>
        <p:txBody>
          <a:bodyPr>
            <a:normAutofit/>
          </a:bodyPr>
          <a:lstStyle/>
          <a:p>
            <a:r>
              <a:rPr lang="en-US" sz="2800" dirty="0" smtClean="0"/>
              <a:t>Smart Modules enable up to 25% mismatch between strings</a:t>
            </a:r>
          </a:p>
          <a:p>
            <a:r>
              <a:rPr lang="en-US" sz="2800" dirty="0" smtClean="0"/>
              <a:t>If 1 string has 16 modules in series, a parallel string can have up to the following:</a:t>
            </a:r>
          </a:p>
          <a:p>
            <a:pPr lvl="1"/>
            <a:r>
              <a:rPr lang="en-US" sz="2400" dirty="0" smtClean="0"/>
              <a:t>16 * 0.75 = 12 modules in parallel</a:t>
            </a:r>
          </a:p>
          <a:p>
            <a:pPr marL="457200" lvl="1" indent="0">
              <a:buNone/>
            </a:pPr>
            <a:r>
              <a:rPr lang="en-US" sz="2400" dirty="0" smtClean="0"/>
              <a:t>or</a:t>
            </a:r>
            <a:endParaRPr lang="en-US" sz="2400" dirty="0"/>
          </a:p>
          <a:p>
            <a:pPr lvl="1"/>
            <a:r>
              <a:rPr lang="en-US" sz="2400" dirty="0" smtClean="0"/>
              <a:t>16 / 0.75 = 21 modules in parallel</a:t>
            </a:r>
            <a:endParaRPr lang="en-US" dirty="0"/>
          </a:p>
          <a:p>
            <a:r>
              <a:rPr lang="en-US" sz="2800" dirty="0" smtClean="0"/>
              <a:t>Always design your strings so that the number of shorter strings exceeds the number of longer strings</a:t>
            </a:r>
          </a:p>
        </p:txBody>
      </p:sp>
    </p:spTree>
    <p:extLst>
      <p:ext uri="{BB962C8B-B14F-4D97-AF65-F5344CB8AC3E}">
        <p14:creationId xmlns:p14="http://schemas.microsoft.com/office/powerpoint/2010/main" val="220570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Design in Shade</a:t>
            </a:r>
            <a:r>
              <a:rPr lang="en-US" sz="5400" dirty="0" smtClean="0"/>
              <a:t> </a:t>
            </a:r>
            <a:endParaRPr lang="en-US" sz="4000" dirty="0"/>
          </a:p>
        </p:txBody>
      </p:sp>
      <p:sp>
        <p:nvSpPr>
          <p:cNvPr id="4" name="Text Placeholder 2"/>
          <p:cNvSpPr>
            <a:spLocks noGrp="1"/>
          </p:cNvSpPr>
          <p:nvPr>
            <p:ph idx="1"/>
          </p:nvPr>
        </p:nvSpPr>
        <p:spPr>
          <a:xfrm>
            <a:off x="609441" y="1600200"/>
            <a:ext cx="10969943" cy="4953000"/>
          </a:xfrm>
        </p:spPr>
        <p:txBody>
          <a:bodyPr>
            <a:normAutofit fontScale="92500" lnSpcReduction="10000"/>
          </a:bodyPr>
          <a:lstStyle/>
          <a:p>
            <a:pPr>
              <a:lnSpc>
                <a:spcPct val="124000"/>
              </a:lnSpc>
            </a:pPr>
            <a:r>
              <a:rPr lang="en-US" sz="2800" dirty="0" smtClean="0"/>
              <a:t>Set back ratios are defined                    			     according to                                                                                   object height : shadow length</a:t>
            </a:r>
          </a:p>
          <a:p>
            <a:pPr>
              <a:lnSpc>
                <a:spcPct val="124000"/>
              </a:lnSpc>
            </a:pPr>
            <a:r>
              <a:rPr lang="en-US" sz="2800" dirty="0" smtClean="0"/>
              <a:t>The proper setback ratio is                                                    determined according to                                                                    sun charts </a:t>
            </a:r>
          </a:p>
          <a:p>
            <a:pPr>
              <a:lnSpc>
                <a:spcPct val="124000"/>
              </a:lnSpc>
            </a:pPr>
            <a:r>
              <a:rPr lang="en-US" sz="2800" dirty="0" smtClean="0"/>
              <a:t>Typical set back ratio (non-optimized) is 1:3</a:t>
            </a:r>
          </a:p>
          <a:p>
            <a:pPr>
              <a:lnSpc>
                <a:spcPct val="124000"/>
              </a:lnSpc>
            </a:pPr>
            <a:r>
              <a:rPr lang="en-US" sz="2800" dirty="0" smtClean="0"/>
              <a:t>Studies show Smart Modules minimize the energy loss, so that 1:1.5 set back ratio with Smart Modules has the same losses as 1:3 set back ratio for traditional modules</a:t>
            </a:r>
            <a:endParaRPr lang="en-US" sz="2800" dirty="0"/>
          </a:p>
          <a:p>
            <a:pPr marL="0" indent="0">
              <a:lnSpc>
                <a:spcPct val="124000"/>
              </a:lnSpc>
              <a:buNone/>
            </a:pPr>
            <a:endParaRPr lang="en-US" sz="2800" dirty="0" smtClean="0"/>
          </a:p>
        </p:txBody>
      </p:sp>
      <p:sp>
        <p:nvSpPr>
          <p:cNvPr id="3" name="Content Placeholder 2"/>
          <p:cNvSpPr>
            <a:spLocks noGrp="1"/>
          </p:cNvSpPr>
          <p:nvPr>
            <p:ph sz="half" idx="4294967295"/>
          </p:nvPr>
        </p:nvSpPr>
        <p:spPr>
          <a:xfrm>
            <a:off x="6805613" y="1600200"/>
            <a:ext cx="5383212" cy="4525963"/>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grpSp>
        <p:nvGrpSpPr>
          <p:cNvPr id="62" name="Group 61"/>
          <p:cNvGrpSpPr/>
          <p:nvPr/>
        </p:nvGrpSpPr>
        <p:grpSpPr>
          <a:xfrm>
            <a:off x="6216302" y="1737360"/>
            <a:ext cx="5641041" cy="2515846"/>
            <a:chOff x="2408835" y="2388122"/>
            <a:chExt cx="4384283" cy="2524363"/>
          </a:xfrm>
        </p:grpSpPr>
        <p:cxnSp>
          <p:nvCxnSpPr>
            <p:cNvPr id="63" name="Straight Connector 62"/>
            <p:cNvCxnSpPr/>
            <p:nvPr/>
          </p:nvCxnSpPr>
          <p:spPr>
            <a:xfrm flipH="1">
              <a:off x="3356244" y="2731608"/>
              <a:ext cx="2801909" cy="1398440"/>
            </a:xfrm>
            <a:prstGeom prst="line">
              <a:avLst/>
            </a:prstGeom>
            <a:effectLst/>
          </p:spPr>
          <p:style>
            <a:lnRef idx="2">
              <a:schemeClr val="accent6"/>
            </a:lnRef>
            <a:fillRef idx="0">
              <a:schemeClr val="accent6"/>
            </a:fillRef>
            <a:effectRef idx="1">
              <a:schemeClr val="accent6"/>
            </a:effectRef>
            <a:fontRef idx="minor">
              <a:schemeClr val="tx1"/>
            </a:fontRef>
          </p:style>
        </p:cxnSp>
        <p:pic>
          <p:nvPicPr>
            <p:cNvPr id="64" name="Picture 63" descr="widget_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144" y="3509070"/>
              <a:ext cx="469900" cy="622300"/>
            </a:xfrm>
            <a:prstGeom prst="rect">
              <a:avLst/>
            </a:prstGeom>
          </p:spPr>
        </p:pic>
        <p:sp>
          <p:nvSpPr>
            <p:cNvPr id="65" name="Sun 64"/>
            <p:cNvSpPr/>
            <p:nvPr/>
          </p:nvSpPr>
          <p:spPr>
            <a:xfrm>
              <a:off x="5847490" y="2388122"/>
              <a:ext cx="685359" cy="685422"/>
            </a:xfrm>
            <a:prstGeom prst="su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6" name="Straight Connector 65"/>
            <p:cNvCxnSpPr/>
            <p:nvPr/>
          </p:nvCxnSpPr>
          <p:spPr>
            <a:xfrm>
              <a:off x="2408835" y="4130048"/>
              <a:ext cx="4384283" cy="0"/>
            </a:xfrm>
            <a:prstGeom prst="line">
              <a:avLst/>
            </a:prstGeom>
            <a:ln>
              <a:solidFill>
                <a:srgbClr val="804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3356244" y="4394765"/>
              <a:ext cx="1239693" cy="0"/>
            </a:xfrm>
            <a:prstGeom prst="straightConnector1">
              <a:avLst/>
            </a:prstGeom>
            <a:ln w="9525"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052482" y="3509070"/>
              <a:ext cx="0" cy="620978"/>
            </a:xfrm>
            <a:prstGeom prst="straightConnector1">
              <a:avLst/>
            </a:prstGeom>
            <a:ln w="9525"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5232710" y="3575075"/>
              <a:ext cx="1146054" cy="370582"/>
            </a:xfrm>
            <a:prstGeom prst="rect">
              <a:avLst/>
            </a:prstGeom>
            <a:noFill/>
          </p:spPr>
          <p:txBody>
            <a:bodyPr wrap="none" rtlCol="0">
              <a:spAutoFit/>
            </a:bodyPr>
            <a:lstStyle/>
            <a:p>
              <a:r>
                <a:rPr lang="en-US" dirty="0" smtClean="0"/>
                <a:t>Object Height</a:t>
              </a:r>
              <a:endParaRPr lang="en-US" dirty="0"/>
            </a:p>
          </p:txBody>
        </p:sp>
        <p:sp>
          <p:nvSpPr>
            <p:cNvPr id="70" name="TextBox 69"/>
            <p:cNvSpPr txBox="1"/>
            <p:nvPr/>
          </p:nvSpPr>
          <p:spPr>
            <a:xfrm>
              <a:off x="3162803" y="4541903"/>
              <a:ext cx="1261421" cy="370582"/>
            </a:xfrm>
            <a:prstGeom prst="rect">
              <a:avLst/>
            </a:prstGeom>
            <a:noFill/>
          </p:spPr>
          <p:txBody>
            <a:bodyPr wrap="none" rtlCol="0">
              <a:spAutoFit/>
            </a:bodyPr>
            <a:lstStyle/>
            <a:p>
              <a:r>
                <a:rPr lang="en-US" dirty="0" smtClean="0"/>
                <a:t>Shadow Length</a:t>
              </a:r>
              <a:endParaRPr lang="en-US" dirty="0"/>
            </a:p>
          </p:txBody>
        </p:sp>
      </p:grpSp>
    </p:spTree>
    <p:extLst>
      <p:ext uri="{BB962C8B-B14F-4D97-AF65-F5344CB8AC3E}">
        <p14:creationId xmlns:p14="http://schemas.microsoft.com/office/powerpoint/2010/main" val="1593716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lnSpcReduction="10000"/>
          </a:bodyPr>
          <a:lstStyle/>
          <a:p>
            <a:pPr marL="457200" indent="-457200">
              <a:buFont typeface="Arial" panose="020B0604020202020204" pitchFamily="34" charset="0"/>
              <a:buChar char="•"/>
            </a:pPr>
            <a:r>
              <a:rPr lang="en-US" dirty="0"/>
              <a:t>You can have panels in the same string at different orientations </a:t>
            </a:r>
          </a:p>
          <a:p>
            <a:pPr marL="457200" indent="-457200">
              <a:buFont typeface="Arial" panose="020B0604020202020204" pitchFamily="34" charset="0"/>
              <a:buChar char="•"/>
            </a:pPr>
            <a:r>
              <a:rPr lang="en-US" dirty="0"/>
              <a:t>Smart Modules enable different pitches and azimuths, all in the same </a:t>
            </a:r>
            <a:r>
              <a:rPr lang="en-US" dirty="0" smtClean="0"/>
              <a:t>string</a:t>
            </a:r>
          </a:p>
          <a:p>
            <a:pPr marL="457200" indent="-457200">
              <a:buFont typeface="Arial" panose="020B0604020202020204" pitchFamily="34" charset="0"/>
              <a:buChar char="•"/>
            </a:pPr>
            <a:r>
              <a:rPr lang="en-US" dirty="0" smtClean="0"/>
              <a:t>Minimum panels East / West orientation to have the inverter start up / running</a:t>
            </a:r>
            <a:endParaRPr lang="en-US" dirty="0"/>
          </a:p>
          <a:p>
            <a:pPr marL="457200" indent="-457200">
              <a:buFont typeface="Arial" panose="020B0604020202020204" pitchFamily="34" charset="0"/>
              <a:buChar char="•"/>
            </a:pPr>
            <a:endParaRPr lang="en-US" dirty="0"/>
          </a:p>
        </p:txBody>
      </p:sp>
      <p:sp>
        <p:nvSpPr>
          <p:cNvPr id="2" name="Title 1"/>
          <p:cNvSpPr>
            <a:spLocks noGrp="1"/>
          </p:cNvSpPr>
          <p:nvPr>
            <p:ph type="title"/>
          </p:nvPr>
        </p:nvSpPr>
        <p:spPr/>
        <p:txBody>
          <a:bodyPr>
            <a:normAutofit fontScale="90000"/>
          </a:bodyPr>
          <a:lstStyle/>
          <a:p>
            <a:r>
              <a:rPr lang="en-US" sz="4000" dirty="0" smtClean="0"/>
              <a:t>Different Orientations</a:t>
            </a:r>
            <a:r>
              <a:rPr lang="en-US" sz="5400" dirty="0" smtClean="0"/>
              <a:t> </a:t>
            </a:r>
            <a:endParaRPr lang="en-US" sz="4000" dirty="0"/>
          </a:p>
        </p:txBody>
      </p:sp>
      <p:sp>
        <p:nvSpPr>
          <p:cNvPr id="4" name="Text Placeholder 2"/>
          <p:cNvSpPr>
            <a:spLocks noGrp="1"/>
          </p:cNvSpPr>
          <p:nvPr>
            <p:ph sz="half" idx="2"/>
          </p:nvPr>
        </p:nvSpPr>
        <p:spPr/>
        <p:txBody>
          <a:bodyPr>
            <a:normAutofit/>
          </a:bodyPr>
          <a:lstStyle/>
          <a:p>
            <a:pPr marL="0" indent="0">
              <a:buNone/>
            </a:pPr>
            <a:endParaRPr lang="en-US" dirty="0" smtClean="0"/>
          </a:p>
        </p:txBody>
      </p:sp>
      <p:pic>
        <p:nvPicPr>
          <p:cNvPr id="1026" name="Picture 2"/>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t="15145" b="18307"/>
          <a:stretch/>
        </p:blipFill>
        <p:spPr bwMode="auto">
          <a:xfrm>
            <a:off x="5588000" y="1600200"/>
            <a:ext cx="5383212" cy="17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729" y="3466288"/>
            <a:ext cx="5390483" cy="2697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00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09440" y="1615967"/>
            <a:ext cx="4265771" cy="4526280"/>
          </a:xfrm>
        </p:spPr>
        <p:txBody>
          <a:bodyPr>
            <a:normAutofit fontScale="92500" lnSpcReduction="10000"/>
          </a:bodyPr>
          <a:lstStyle/>
          <a:p>
            <a:pPr marL="457200" indent="-457200">
              <a:buFont typeface="Arial" panose="020B0604020202020204" pitchFamily="34" charset="0"/>
              <a:buChar char="•"/>
            </a:pPr>
            <a:r>
              <a:rPr lang="en-US" dirty="0"/>
              <a:t>Each Gateway communicates with up to 120 PV Modules</a:t>
            </a:r>
          </a:p>
          <a:p>
            <a:pPr marL="457200" indent="-457200">
              <a:buFont typeface="Arial" panose="020B0604020202020204" pitchFamily="34" charset="0"/>
              <a:buChar char="•"/>
            </a:pPr>
            <a:r>
              <a:rPr lang="en-US" dirty="0"/>
              <a:t>50ft (15 m) line-of-sight wireless signal radius</a:t>
            </a:r>
          </a:p>
          <a:p>
            <a:pPr marL="457200" indent="-457200">
              <a:buFont typeface="Arial" panose="020B0604020202020204" pitchFamily="34" charset="0"/>
              <a:buChar char="•"/>
            </a:pPr>
            <a:r>
              <a:rPr lang="en-US" dirty="0"/>
              <a:t>Requires RS485 cable run to the Management Unit</a:t>
            </a:r>
          </a:p>
          <a:p>
            <a:pPr marL="457200" indent="-457200">
              <a:buFont typeface="Arial" panose="020B0604020202020204" pitchFamily="34" charset="0"/>
              <a:buChar char="•"/>
            </a:pPr>
            <a:r>
              <a:rPr lang="en-US" dirty="0"/>
              <a:t>Mounted on the panel frame or racking system</a:t>
            </a:r>
          </a:p>
          <a:p>
            <a:pPr marL="457200" indent="-457200">
              <a:buFont typeface="Arial" panose="020B0604020202020204" pitchFamily="34" charset="0"/>
              <a:buChar char="•"/>
            </a:pPr>
            <a:r>
              <a:rPr lang="en-US" dirty="0" smtClean="0"/>
              <a:t>Wireless </a:t>
            </a:r>
            <a:r>
              <a:rPr lang="en-US" dirty="0"/>
              <a:t>from gateway to Smart </a:t>
            </a:r>
            <a:r>
              <a:rPr lang="en-US" dirty="0" smtClean="0"/>
              <a:t>Modules</a:t>
            </a:r>
            <a:endParaRPr lang="en-US" dirty="0"/>
          </a:p>
          <a:p>
            <a:pPr marL="457200" indent="-457200">
              <a:buFont typeface="Arial" panose="020B0604020202020204" pitchFamily="34" charset="0"/>
              <a:buChar char="•"/>
            </a:pPr>
            <a:endParaRPr lang="en-US" dirty="0"/>
          </a:p>
        </p:txBody>
      </p:sp>
      <p:sp>
        <p:nvSpPr>
          <p:cNvPr id="4" name="Title 3"/>
          <p:cNvSpPr>
            <a:spLocks noGrp="1"/>
          </p:cNvSpPr>
          <p:nvPr>
            <p:ph type="title"/>
          </p:nvPr>
        </p:nvSpPr>
        <p:spPr/>
        <p:txBody>
          <a:bodyPr>
            <a:normAutofit fontScale="90000"/>
          </a:bodyPr>
          <a:lstStyle/>
          <a:p>
            <a:r>
              <a:rPr lang="en-US" sz="5400" b="1" dirty="0" smtClean="0">
                <a:solidFill>
                  <a:srgbClr val="00B050"/>
                </a:solidFill>
              </a:rPr>
              <a:t>2</a:t>
            </a:r>
            <a:r>
              <a:rPr lang="en-US" sz="4000" dirty="0" smtClean="0"/>
              <a:t> Gateway</a:t>
            </a:r>
            <a:endParaRPr lang="en-US" sz="5400" dirty="0"/>
          </a:p>
        </p:txBody>
      </p:sp>
      <p:sp>
        <p:nvSpPr>
          <p:cNvPr id="3" name="Text Placeholder 2"/>
          <p:cNvSpPr>
            <a:spLocks noGrp="1"/>
          </p:cNvSpPr>
          <p:nvPr>
            <p:ph sz="half" idx="2"/>
          </p:nvPr>
        </p:nvSpPr>
        <p:spPr/>
        <p:txBody>
          <a:bodyPr>
            <a:normAutofit/>
          </a:bodyPr>
          <a:lstStyle/>
          <a:p>
            <a:endParaRPr lang="en-US" sz="2800" dirty="0" smtClean="0"/>
          </a:p>
          <a:p>
            <a:pPr>
              <a:buClr>
                <a:srgbClr val="00B050"/>
              </a:buClr>
            </a:pPr>
            <a:endParaRPr lang="en-US" dirty="0" smtClean="0"/>
          </a:p>
        </p:txBody>
      </p:sp>
      <p:pic>
        <p:nvPicPr>
          <p:cNvPr id="9" name="Content Placeholder 8"/>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386388" y="1649413"/>
            <a:ext cx="6802437" cy="4217987"/>
          </a:xfrm>
          <a:prstGeom prst="rect">
            <a:avLst/>
          </a:prstGeom>
        </p:spPr>
      </p:pic>
      <p:sp>
        <p:nvSpPr>
          <p:cNvPr id="7" name="Oval 6"/>
          <p:cNvSpPr/>
          <p:nvPr/>
        </p:nvSpPr>
        <p:spPr>
          <a:xfrm>
            <a:off x="8974772" y="2956560"/>
            <a:ext cx="1005840" cy="100584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3646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RS485 Cables</a:t>
            </a:r>
            <a:r>
              <a:rPr lang="en-US" sz="5400" dirty="0" smtClean="0"/>
              <a:t>  </a:t>
            </a:r>
            <a:endParaRPr lang="en-US" sz="4000" dirty="0"/>
          </a:p>
        </p:txBody>
      </p:sp>
      <p:sp>
        <p:nvSpPr>
          <p:cNvPr id="4" name="Text Placeholder 3"/>
          <p:cNvSpPr>
            <a:spLocks noGrp="1"/>
          </p:cNvSpPr>
          <p:nvPr>
            <p:ph sz="half" idx="1"/>
          </p:nvPr>
        </p:nvSpPr>
        <p:spPr/>
        <p:txBody>
          <a:bodyPr>
            <a:noAutofit/>
          </a:bodyPr>
          <a:lstStyle/>
          <a:p>
            <a:r>
              <a:rPr lang="en-US" dirty="0"/>
              <a:t>4 Conductor communication </a:t>
            </a:r>
            <a:r>
              <a:rPr lang="en-US" dirty="0" smtClean="0"/>
              <a:t>wire</a:t>
            </a:r>
          </a:p>
          <a:p>
            <a:r>
              <a:rPr lang="en-US" dirty="0" smtClean="0"/>
              <a:t>Ethernet CAT 5 cable is suitable</a:t>
            </a:r>
          </a:p>
          <a:p>
            <a:r>
              <a:rPr lang="en-US" dirty="0" smtClean="0"/>
              <a:t>All cable types must be: </a:t>
            </a:r>
          </a:p>
          <a:p>
            <a:pPr lvl="1"/>
            <a:r>
              <a:rPr lang="en-US" dirty="0" smtClean="0"/>
              <a:t>UV resistant</a:t>
            </a:r>
          </a:p>
          <a:p>
            <a:pPr lvl="1"/>
            <a:r>
              <a:rPr lang="en-US" dirty="0" smtClean="0"/>
              <a:t>Outdoor rated</a:t>
            </a:r>
          </a:p>
          <a:p>
            <a:pPr lvl="1"/>
            <a:r>
              <a:rPr lang="en-US" dirty="0" smtClean="0"/>
              <a:t>Twisted pair</a:t>
            </a:r>
          </a:p>
          <a:p>
            <a:pPr lvl="1"/>
            <a:r>
              <a:rPr lang="en-US" dirty="0" smtClean="0"/>
              <a:t>non-shielded</a:t>
            </a:r>
          </a:p>
          <a:p>
            <a:pPr lvl="1"/>
            <a:r>
              <a:rPr lang="en-US" dirty="0" smtClean="0"/>
              <a:t>0.33mm² </a:t>
            </a:r>
            <a:r>
              <a:rPr lang="en-US" dirty="0"/>
              <a:t>or lager </a:t>
            </a:r>
            <a:r>
              <a:rPr lang="en-US" dirty="0" smtClean="0"/>
              <a:t>			            conductors</a:t>
            </a:r>
          </a:p>
          <a:p>
            <a:endParaRPr lang="en-US" dirty="0" smtClean="0"/>
          </a:p>
        </p:txBody>
      </p:sp>
      <p:pic>
        <p:nvPicPr>
          <p:cNvPr id="9" name="Picture 3" descr="C:\Users\ken.lou\Dropbox\Installer Training Materials\Files for Installers\RS-485 &amp; CAT5 Wire Comparison.jpg"/>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715250" y="1600201"/>
            <a:ext cx="3863975" cy="370265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1374811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Gateway Layout</a:t>
            </a:r>
            <a:r>
              <a:rPr lang="en-US" sz="5400" dirty="0" smtClean="0"/>
              <a:t>  </a:t>
            </a:r>
            <a:endParaRPr lang="en-US" sz="5400" dirty="0"/>
          </a:p>
        </p:txBody>
      </p:sp>
      <p:sp>
        <p:nvSpPr>
          <p:cNvPr id="3" name="Text Placeholder 2"/>
          <p:cNvSpPr>
            <a:spLocks noGrp="1"/>
          </p:cNvSpPr>
          <p:nvPr>
            <p:ph sz="half" idx="1"/>
          </p:nvPr>
        </p:nvSpPr>
        <p:spPr/>
        <p:txBody>
          <a:bodyPr>
            <a:noAutofit/>
          </a:bodyPr>
          <a:lstStyle/>
          <a:p>
            <a:r>
              <a:rPr lang="en-US" sz="2800" dirty="0"/>
              <a:t>Place gateways to cover every module in the </a:t>
            </a:r>
            <a:r>
              <a:rPr lang="en-US" sz="2800" dirty="0" smtClean="0"/>
              <a:t>array</a:t>
            </a:r>
            <a:endParaRPr lang="en-US" sz="2800" dirty="0"/>
          </a:p>
          <a:p>
            <a:r>
              <a:rPr lang="en-US" sz="2800" dirty="0"/>
              <a:t>Each circle represents the </a:t>
            </a:r>
            <a:r>
              <a:rPr lang="en-US" sz="2800" dirty="0" smtClean="0"/>
              <a:t>50ft (15m) signal </a:t>
            </a:r>
            <a:r>
              <a:rPr lang="en-US" sz="2800" dirty="0"/>
              <a:t>radius of each </a:t>
            </a:r>
            <a:r>
              <a:rPr lang="en-US" sz="2800" dirty="0" smtClean="0"/>
              <a:t>gateway</a:t>
            </a:r>
          </a:p>
          <a:p>
            <a:r>
              <a:rPr lang="en-US" dirty="0" smtClean="0"/>
              <a:t>Red circles are controlled by MMU1, blue controlled by MMU2</a:t>
            </a:r>
            <a:endParaRPr lang="en-US" sz="2800" dirty="0" smtClean="0"/>
          </a:p>
          <a:p>
            <a:pPr>
              <a:buClr>
                <a:srgbClr val="00B050"/>
              </a:buClr>
            </a:pPr>
            <a:endParaRPr lang="en-US" sz="2800" dirty="0"/>
          </a:p>
        </p:txBody>
      </p:sp>
      <p:pic>
        <p:nvPicPr>
          <p:cNvPr id="5" name="Picture 2" descr="C:\Users\Daniel R\Google Drive\Training Material\Trinasmart Material\GW layout.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715250" y="1850162"/>
            <a:ext cx="3863975" cy="40260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3"/>
          </p:nvPr>
        </p:nvSpPr>
        <p:spPr/>
        <p:txBody>
          <a:bodyPr>
            <a:normAutofit lnSpcReduction="10000"/>
          </a:bodyPr>
          <a:lstStyle/>
          <a:p>
            <a:endParaRPr lang="en-US"/>
          </a:p>
        </p:txBody>
      </p:sp>
      <p:sp>
        <p:nvSpPr>
          <p:cNvPr id="6" name="Oval 5"/>
          <p:cNvSpPr/>
          <p:nvPr/>
        </p:nvSpPr>
        <p:spPr>
          <a:xfrm>
            <a:off x="7923212" y="1990928"/>
            <a:ext cx="1822089" cy="1857984"/>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23412" y="1961744"/>
            <a:ext cx="1924456" cy="1905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47013" y="3048000"/>
            <a:ext cx="1847088" cy="1781784"/>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42867" y="2915056"/>
            <a:ext cx="1931577" cy="2029968"/>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552596" y="3917008"/>
            <a:ext cx="1965960" cy="196596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66468" y="3915384"/>
            <a:ext cx="1965960" cy="196596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783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Gateway Layout: Obstacles</a:t>
            </a:r>
            <a:r>
              <a:rPr lang="en-US" sz="5400" dirty="0" smtClean="0"/>
              <a:t> </a:t>
            </a:r>
            <a:endParaRPr lang="en-US" sz="5400" dirty="0"/>
          </a:p>
        </p:txBody>
      </p:sp>
      <p:sp>
        <p:nvSpPr>
          <p:cNvPr id="3" name="Text Placeholder 2"/>
          <p:cNvSpPr>
            <a:spLocks noGrp="1"/>
          </p:cNvSpPr>
          <p:nvPr>
            <p:ph sz="half" idx="2"/>
          </p:nvPr>
        </p:nvSpPr>
        <p:spPr>
          <a:xfrm>
            <a:off x="609441" y="1600201"/>
            <a:ext cx="5992839" cy="4525963"/>
          </a:xfrm>
        </p:spPr>
        <p:txBody>
          <a:bodyPr>
            <a:noAutofit/>
          </a:bodyPr>
          <a:lstStyle/>
          <a:p>
            <a:r>
              <a:rPr lang="en-US" dirty="0"/>
              <a:t>Wireless signals can be blocked by obstructions in the </a:t>
            </a:r>
            <a:r>
              <a:rPr lang="en-US" dirty="0" smtClean="0"/>
              <a:t>array</a:t>
            </a:r>
            <a:endParaRPr lang="en-US" dirty="0"/>
          </a:p>
          <a:p>
            <a:r>
              <a:rPr lang="en-US" dirty="0" smtClean="0"/>
              <a:t>Add </a:t>
            </a:r>
            <a:r>
              <a:rPr lang="en-US" dirty="0"/>
              <a:t>more gateways to provide complete </a:t>
            </a:r>
            <a:r>
              <a:rPr lang="en-US" dirty="0" smtClean="0"/>
              <a:t>coverage in case of obstacle presence</a:t>
            </a:r>
            <a:endParaRPr lang="en-US" dirty="0"/>
          </a:p>
          <a:p>
            <a:r>
              <a:rPr lang="en-US" dirty="0" smtClean="0"/>
              <a:t>Panels </a:t>
            </a:r>
            <a:r>
              <a:rPr lang="en-US" dirty="0"/>
              <a:t>mounted with metal shielding or very close to the roof can reduce wireless </a:t>
            </a:r>
            <a:r>
              <a:rPr lang="en-US" dirty="0" smtClean="0"/>
              <a:t>signal</a:t>
            </a:r>
            <a:endParaRPr lang="en-US" dirty="0"/>
          </a:p>
          <a:p>
            <a:endParaRPr lang="en-US" sz="2800" dirty="0"/>
          </a:p>
        </p:txBody>
      </p:sp>
      <p:pic>
        <p:nvPicPr>
          <p:cNvPr id="13" name="Picture 185" descr="C:\Users\ken.lou\Dropbox\Installer Training Materials\Powerpoints\Images\Gateway.bmp"/>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7008812" y="1524000"/>
            <a:ext cx="4595812" cy="2392363"/>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8882943" y="1672392"/>
            <a:ext cx="1828324" cy="91440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8888286" y="1800728"/>
            <a:ext cx="1577061" cy="79007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8888285" y="1905000"/>
            <a:ext cx="1475488" cy="76200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8888285" y="2021304"/>
            <a:ext cx="967620" cy="4932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8888286" y="2173704"/>
            <a:ext cx="662899" cy="3408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8888285" y="2338136"/>
            <a:ext cx="358179" cy="17646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008812" y="4038600"/>
            <a:ext cx="4591050" cy="2255837"/>
          </a:xfrm>
          <a:prstGeom prst="snip1Rect">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907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Gateway Layout: Summary</a:t>
            </a:r>
            <a:r>
              <a:rPr lang="en-US" sz="5400" dirty="0" smtClean="0"/>
              <a:t> </a:t>
            </a:r>
            <a:endParaRPr lang="en-US" sz="5400" dirty="0"/>
          </a:p>
        </p:txBody>
      </p:sp>
      <p:sp>
        <p:nvSpPr>
          <p:cNvPr id="3" name="Text Placeholder 2"/>
          <p:cNvSpPr>
            <a:spLocks noGrp="1"/>
          </p:cNvSpPr>
          <p:nvPr>
            <p:ph sz="half" idx="2"/>
          </p:nvPr>
        </p:nvSpPr>
        <p:spPr>
          <a:xfrm>
            <a:off x="609441" y="1600201"/>
            <a:ext cx="5992839" cy="4525963"/>
          </a:xfrm>
        </p:spPr>
        <p:txBody>
          <a:bodyPr>
            <a:noAutofit/>
          </a:bodyPr>
          <a:lstStyle/>
          <a:p>
            <a:r>
              <a:rPr lang="en-US" dirty="0"/>
              <a:t>Gateways can communicate with up to 120 panels</a:t>
            </a:r>
          </a:p>
          <a:p>
            <a:r>
              <a:rPr lang="en-US" dirty="0" smtClean="0"/>
              <a:t>Up </a:t>
            </a:r>
            <a:r>
              <a:rPr lang="en-US" dirty="0"/>
              <a:t>to 7 Gateways can be wired in </a:t>
            </a:r>
            <a:r>
              <a:rPr lang="en-US" dirty="0" smtClean="0"/>
              <a:t>series (Daisy-chained)</a:t>
            </a:r>
            <a:endParaRPr lang="en-US" dirty="0"/>
          </a:p>
          <a:p>
            <a:r>
              <a:rPr lang="en-US" dirty="0" smtClean="0"/>
              <a:t>Each Gateway has Communication </a:t>
            </a:r>
            <a:r>
              <a:rPr lang="en-US" dirty="0"/>
              <a:t>radius of </a:t>
            </a:r>
            <a:r>
              <a:rPr lang="en-US" dirty="0" smtClean="0"/>
              <a:t>50ft (15m) </a:t>
            </a:r>
            <a:r>
              <a:rPr lang="en-US" dirty="0"/>
              <a:t>line of </a:t>
            </a:r>
            <a:r>
              <a:rPr lang="en-US" dirty="0" smtClean="0"/>
              <a:t>sight</a:t>
            </a:r>
          </a:p>
          <a:p>
            <a:r>
              <a:rPr lang="en-US" dirty="0" smtClean="0"/>
              <a:t>Click </a:t>
            </a:r>
            <a:r>
              <a:rPr lang="en-US" dirty="0" smtClean="0">
                <a:hlinkClick r:id="rId3" action="ppaction://hlinksldjump"/>
              </a:rPr>
              <a:t>here</a:t>
            </a:r>
            <a:r>
              <a:rPr lang="en-US" dirty="0" smtClean="0"/>
              <a:t> for examples</a:t>
            </a:r>
            <a:endParaRPr lang="en-US" dirty="0"/>
          </a:p>
        </p:txBody>
      </p:sp>
      <p:pic>
        <p:nvPicPr>
          <p:cNvPr id="14" name="Content Placeholder 8"/>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085012" y="1524000"/>
            <a:ext cx="4481512" cy="4525963"/>
          </a:xfrm>
          <a:prstGeom prst="rect">
            <a:avLst/>
          </a:prstGeom>
        </p:spPr>
      </p:pic>
    </p:spTree>
    <p:extLst>
      <p:ext uri="{BB962C8B-B14F-4D97-AF65-F5344CB8AC3E}">
        <p14:creationId xmlns:p14="http://schemas.microsoft.com/office/powerpoint/2010/main" val="3978706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Agenda</a:t>
            </a:r>
            <a:r>
              <a:rPr lang="en-US" sz="5400" dirty="0" smtClean="0"/>
              <a:t> </a:t>
            </a:r>
            <a:endParaRPr lang="en-US" sz="4000" dirty="0"/>
          </a:p>
        </p:txBody>
      </p:sp>
      <p:sp>
        <p:nvSpPr>
          <p:cNvPr id="3" name="Content Placeholder 2"/>
          <p:cNvSpPr>
            <a:spLocks noGrp="1"/>
          </p:cNvSpPr>
          <p:nvPr>
            <p:ph idx="1"/>
          </p:nvPr>
        </p:nvSpPr>
        <p:spPr/>
        <p:txBody>
          <a:bodyPr>
            <a:normAutofit/>
          </a:bodyPr>
          <a:lstStyle/>
          <a:p>
            <a:pPr lvl="0"/>
            <a:r>
              <a:rPr lang="en-US" dirty="0" smtClean="0">
                <a:solidFill>
                  <a:schemeClr val="accent1"/>
                </a:solidFill>
              </a:rPr>
              <a:t>Solution Overview</a:t>
            </a:r>
          </a:p>
          <a:p>
            <a:pPr lvl="0"/>
            <a:r>
              <a:rPr lang="en-US" dirty="0" smtClean="0"/>
              <a:t>Essential Steps</a:t>
            </a:r>
          </a:p>
          <a:p>
            <a:pPr lvl="1"/>
            <a:r>
              <a:rPr lang="en-US" dirty="0" smtClean="0"/>
              <a:t>System design </a:t>
            </a:r>
            <a:endParaRPr lang="en-US" dirty="0"/>
          </a:p>
          <a:p>
            <a:pPr lvl="1"/>
            <a:r>
              <a:rPr lang="en-US" dirty="0" smtClean="0"/>
              <a:t>System installation</a:t>
            </a:r>
            <a:endParaRPr lang="en-US" dirty="0"/>
          </a:p>
          <a:p>
            <a:pPr lvl="2"/>
            <a:r>
              <a:rPr lang="en-US" dirty="0" smtClean="0"/>
              <a:t>Online system configuration</a:t>
            </a:r>
            <a:endParaRPr lang="en-US" dirty="0"/>
          </a:p>
          <a:p>
            <a:pPr lvl="1"/>
            <a:r>
              <a:rPr lang="en-US" dirty="0" smtClean="0"/>
              <a:t>Commissioning </a:t>
            </a:r>
            <a:r>
              <a:rPr lang="en-US" dirty="0"/>
              <a:t>process </a:t>
            </a:r>
            <a:r>
              <a:rPr lang="en-US" dirty="0" smtClean="0"/>
              <a:t>&amp; Smart Asset Management overview</a:t>
            </a:r>
          </a:p>
          <a:p>
            <a:pPr lvl="0"/>
            <a:r>
              <a:rPr lang="en-US" dirty="0" smtClean="0"/>
              <a:t>Summary</a:t>
            </a:r>
            <a:endParaRPr lang="en-US" dirty="0"/>
          </a:p>
          <a:p>
            <a:endParaRPr lang="en-US" sz="2800" dirty="0" smtClean="0"/>
          </a:p>
        </p:txBody>
      </p:sp>
      <p:sp>
        <p:nvSpPr>
          <p:cNvPr id="4" name="Text Placeholder 3"/>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3056053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07" t="2220" r="879" b="855"/>
          <a:stretch/>
        </p:blipFill>
        <p:spPr>
          <a:xfrm>
            <a:off x="2159540" y="76200"/>
            <a:ext cx="9688749" cy="6245159"/>
          </a:xfrm>
          <a:prstGeom prst="rect">
            <a:avLst/>
          </a:prstGeom>
        </p:spPr>
      </p:pic>
      <p:sp>
        <p:nvSpPr>
          <p:cNvPr id="9" name="TextBox 8"/>
          <p:cNvSpPr txBox="1"/>
          <p:nvPr/>
        </p:nvSpPr>
        <p:spPr>
          <a:xfrm>
            <a:off x="0" y="1091886"/>
            <a:ext cx="2437765" cy="3323987"/>
          </a:xfrm>
          <a:prstGeom prst="rect">
            <a:avLst/>
          </a:prstGeom>
          <a:noFill/>
        </p:spPr>
        <p:txBody>
          <a:bodyPr wrap="square" rtlCol="0">
            <a:spAutoFit/>
          </a:bodyPr>
          <a:lstStyle/>
          <a:p>
            <a:r>
              <a:rPr lang="en-US" sz="1500" b="1" u="sng" dirty="0" smtClean="0">
                <a:solidFill>
                  <a:srgbClr val="3F3F3F"/>
                </a:solidFill>
              </a:rPr>
              <a:t>Example:</a:t>
            </a:r>
          </a:p>
          <a:p>
            <a:pPr marL="285750" indent="-285750">
              <a:buFontTx/>
              <a:buChar char="-"/>
            </a:pPr>
            <a:r>
              <a:rPr lang="en-US" sz="1500" dirty="0" smtClean="0">
                <a:solidFill>
                  <a:srgbClr val="3F3F3F"/>
                </a:solidFill>
              </a:rPr>
              <a:t>Commercial roof </a:t>
            </a:r>
          </a:p>
          <a:p>
            <a:pPr marL="285750" indent="-285750">
              <a:buFontTx/>
              <a:buChar char="-"/>
            </a:pPr>
            <a:endParaRPr lang="en-US" sz="1500" dirty="0" smtClean="0">
              <a:solidFill>
                <a:srgbClr val="3F3F3F"/>
              </a:solidFill>
            </a:endParaRPr>
          </a:p>
          <a:p>
            <a:pPr marL="285750" indent="-285750">
              <a:buFontTx/>
              <a:buChar char="-"/>
            </a:pPr>
            <a:r>
              <a:rPr lang="en-US" sz="1500" dirty="0" smtClean="0">
                <a:solidFill>
                  <a:srgbClr val="3F3F3F"/>
                </a:solidFill>
              </a:rPr>
              <a:t>1,803 panels</a:t>
            </a:r>
          </a:p>
          <a:p>
            <a:pPr marL="285750" indent="-285750">
              <a:buFontTx/>
              <a:buChar char="-"/>
            </a:pPr>
            <a:endParaRPr lang="en-US" sz="1500" dirty="0" smtClean="0">
              <a:solidFill>
                <a:srgbClr val="3F3F3F"/>
              </a:solidFill>
            </a:endParaRPr>
          </a:p>
          <a:p>
            <a:pPr marL="285750" indent="-285750">
              <a:buFontTx/>
              <a:buChar char="-"/>
            </a:pPr>
            <a:r>
              <a:rPr lang="en-US" sz="1500" dirty="0" smtClean="0">
                <a:solidFill>
                  <a:srgbClr val="3F3F3F"/>
                </a:solidFill>
              </a:rPr>
              <a:t>400kW system</a:t>
            </a:r>
          </a:p>
          <a:p>
            <a:pPr marL="285750" indent="-285750">
              <a:buFontTx/>
              <a:buChar char="-"/>
            </a:pPr>
            <a:endParaRPr lang="en-US" sz="1500" dirty="0" smtClean="0">
              <a:solidFill>
                <a:srgbClr val="3F3F3F"/>
              </a:solidFill>
            </a:endParaRPr>
          </a:p>
          <a:p>
            <a:pPr marL="285750" indent="-285750">
              <a:buFontTx/>
              <a:buChar char="-"/>
            </a:pPr>
            <a:r>
              <a:rPr lang="en-US" sz="1500" dirty="0" smtClean="0">
                <a:solidFill>
                  <a:srgbClr val="3F3F3F"/>
                </a:solidFill>
              </a:rPr>
              <a:t>6 MMUs</a:t>
            </a:r>
          </a:p>
          <a:p>
            <a:pPr marL="285750" indent="-285750">
              <a:buFontTx/>
              <a:buChar char="-"/>
            </a:pPr>
            <a:endParaRPr lang="en-US" sz="1500" dirty="0" smtClean="0">
              <a:solidFill>
                <a:srgbClr val="3F3F3F"/>
              </a:solidFill>
            </a:endParaRPr>
          </a:p>
          <a:p>
            <a:pPr marL="285750" indent="-285750">
              <a:buFontTx/>
              <a:buChar char="-"/>
            </a:pPr>
            <a:r>
              <a:rPr lang="en-US" sz="1500" dirty="0" smtClean="0">
                <a:solidFill>
                  <a:srgbClr val="3F3F3F"/>
                </a:solidFill>
              </a:rPr>
              <a:t>22 Gateways</a:t>
            </a:r>
          </a:p>
          <a:p>
            <a:endParaRPr lang="en-US" sz="1500" dirty="0" smtClean="0">
              <a:solidFill>
                <a:srgbClr val="3F3F3F"/>
              </a:solidFill>
            </a:endParaRPr>
          </a:p>
          <a:p>
            <a:pPr marL="285750" indent="-285750">
              <a:buFontTx/>
              <a:buChar char="-"/>
            </a:pPr>
            <a:r>
              <a:rPr lang="en-US" sz="1500" dirty="0" smtClean="0">
                <a:solidFill>
                  <a:srgbClr val="3F3F3F"/>
                </a:solidFill>
              </a:rPr>
              <a:t>Gateways spaced around obstructions</a:t>
            </a:r>
            <a:endParaRPr lang="en-US" sz="1500" dirty="0">
              <a:solidFill>
                <a:srgbClr val="3F3F3F"/>
              </a:solidFill>
            </a:endParaRPr>
          </a:p>
          <a:p>
            <a:endParaRPr lang="en-US" sz="1500" dirty="0" smtClean="0">
              <a:solidFill>
                <a:srgbClr val="3F3F3F"/>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437" y="6094742"/>
            <a:ext cx="1256093" cy="700005"/>
          </a:xfrm>
          <a:prstGeom prst="rect">
            <a:avLst/>
          </a:prstGeom>
        </p:spPr>
      </p:pic>
      <p:sp>
        <p:nvSpPr>
          <p:cNvPr id="13" name="Rectangle 12"/>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1142775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F4B0E86D-FD24-9F4D-95AB-6A83B2BA17BA}" type="slidenum">
              <a:rPr lang="en-US" smtClean="0"/>
              <a:pPr/>
              <a:t>31</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8325" r="34626" b="4979"/>
          <a:stretch/>
        </p:blipFill>
        <p:spPr>
          <a:xfrm>
            <a:off x="1775679" y="0"/>
            <a:ext cx="10413146" cy="6040878"/>
          </a:xfrm>
          <a:prstGeom prst="rect">
            <a:avLst/>
          </a:prstGeom>
        </p:spPr>
      </p:pic>
      <p:sp>
        <p:nvSpPr>
          <p:cNvPr id="6" name="TextBox 5"/>
          <p:cNvSpPr txBox="1"/>
          <p:nvPr/>
        </p:nvSpPr>
        <p:spPr>
          <a:xfrm>
            <a:off x="0" y="1091884"/>
            <a:ext cx="3351927" cy="2631490"/>
          </a:xfrm>
          <a:prstGeom prst="rect">
            <a:avLst/>
          </a:prstGeom>
          <a:noFill/>
        </p:spPr>
        <p:txBody>
          <a:bodyPr wrap="square" rtlCol="0">
            <a:spAutoFit/>
          </a:bodyPr>
          <a:lstStyle/>
          <a:p>
            <a:r>
              <a:rPr lang="en-US" sz="1500" b="1" u="sng" dirty="0" smtClean="0">
                <a:solidFill>
                  <a:srgbClr val="3F3F3F"/>
                </a:solidFill>
              </a:rPr>
              <a:t>Example:</a:t>
            </a:r>
          </a:p>
          <a:p>
            <a:pPr marL="285750" indent="-285750">
              <a:buFontTx/>
              <a:buChar char="-"/>
            </a:pPr>
            <a:r>
              <a:rPr lang="en-US" sz="1500" dirty="0" smtClean="0">
                <a:solidFill>
                  <a:srgbClr val="3F3F3F"/>
                </a:solidFill>
              </a:rPr>
              <a:t>15 panels per string</a:t>
            </a:r>
            <a:endParaRPr lang="en-US" sz="1500" dirty="0">
              <a:solidFill>
                <a:srgbClr val="3F3F3F"/>
              </a:solidFill>
            </a:endParaRPr>
          </a:p>
          <a:p>
            <a:pPr marL="285750" indent="-285750">
              <a:buFontTx/>
              <a:buChar char="-"/>
            </a:pPr>
            <a:endParaRPr lang="en-US" sz="1500" dirty="0" smtClean="0">
              <a:solidFill>
                <a:srgbClr val="3F3F3F"/>
              </a:solidFill>
            </a:endParaRPr>
          </a:p>
          <a:p>
            <a:pPr marL="285750" indent="-285750">
              <a:buFontTx/>
              <a:buChar char="-"/>
            </a:pPr>
            <a:r>
              <a:rPr lang="en-US" sz="1500" dirty="0" smtClean="0">
                <a:solidFill>
                  <a:srgbClr val="3F3F3F"/>
                </a:solidFill>
              </a:rPr>
              <a:t>Each panel is mapped to its physical installation</a:t>
            </a:r>
          </a:p>
          <a:p>
            <a:pPr marL="285750" indent="-285750">
              <a:buFontTx/>
              <a:buChar char="-"/>
            </a:pPr>
            <a:endParaRPr lang="en-US" sz="1500" dirty="0">
              <a:solidFill>
                <a:srgbClr val="3F3F3F"/>
              </a:solidFill>
            </a:endParaRPr>
          </a:p>
          <a:p>
            <a:pPr marL="285750" indent="-285750">
              <a:buFontTx/>
              <a:buChar char="-"/>
            </a:pPr>
            <a:r>
              <a:rPr lang="en-US" sz="1500" dirty="0" smtClean="0">
                <a:solidFill>
                  <a:srgbClr val="3F3F3F"/>
                </a:solidFill>
              </a:rPr>
              <a:t>Each panel is labeled with a number 1 to 1,803</a:t>
            </a:r>
          </a:p>
          <a:p>
            <a:pPr marL="285750" indent="-285750">
              <a:buFontTx/>
              <a:buChar char="-"/>
            </a:pPr>
            <a:endParaRPr lang="en-US" sz="1500" dirty="0">
              <a:solidFill>
                <a:srgbClr val="3F3F3F"/>
              </a:solidFill>
            </a:endParaRPr>
          </a:p>
          <a:p>
            <a:pPr marL="285750" indent="-285750">
              <a:buFontTx/>
              <a:buChar char="-"/>
            </a:pPr>
            <a:r>
              <a:rPr lang="en-US" sz="1500" dirty="0" smtClean="0">
                <a:solidFill>
                  <a:srgbClr val="3F3F3F"/>
                </a:solidFill>
              </a:rPr>
              <a:t>Panel number is used to organize maximizer serial number</a:t>
            </a:r>
          </a:p>
        </p:txBody>
      </p:sp>
    </p:spTree>
    <p:extLst>
      <p:ext uri="{BB962C8B-B14F-4D97-AF65-F5344CB8AC3E}">
        <p14:creationId xmlns:p14="http://schemas.microsoft.com/office/powerpoint/2010/main" val="3007210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09440" y="1615967"/>
            <a:ext cx="4265771" cy="4526280"/>
          </a:xfrm>
        </p:spPr>
        <p:txBody>
          <a:bodyPr>
            <a:normAutofit/>
          </a:bodyPr>
          <a:lstStyle/>
          <a:p>
            <a:pPr marL="457200" indent="-457200">
              <a:buFont typeface="Arial" panose="020B0604020202020204" pitchFamily="34" charset="0"/>
              <a:buChar char="•"/>
            </a:pPr>
            <a:r>
              <a:rPr lang="en-US" dirty="0"/>
              <a:t>Each Management Unit covers up to 360 PV Modules</a:t>
            </a:r>
          </a:p>
          <a:p>
            <a:pPr marL="457200" indent="-457200">
              <a:buFont typeface="Arial" panose="020B0604020202020204" pitchFamily="34" charset="0"/>
              <a:buChar char="•"/>
            </a:pPr>
            <a:r>
              <a:rPr lang="en-US" dirty="0"/>
              <a:t>Connects with up to 7 Gateways</a:t>
            </a:r>
          </a:p>
          <a:p>
            <a:pPr marL="457200" indent="-457200">
              <a:buFont typeface="Arial" panose="020B0604020202020204" pitchFamily="34" charset="0"/>
              <a:buChar char="•"/>
            </a:pPr>
            <a:r>
              <a:rPr lang="en-US" dirty="0"/>
              <a:t>Communicates with inverters, AC meters, weather stations etc.</a:t>
            </a:r>
          </a:p>
          <a:p>
            <a:pPr marL="457200" indent="-457200">
              <a:buFont typeface="Arial" panose="020B0604020202020204" pitchFamily="34" charset="0"/>
              <a:buChar char="•"/>
            </a:pPr>
            <a:endParaRPr lang="en-US" dirty="0"/>
          </a:p>
        </p:txBody>
      </p:sp>
      <p:sp>
        <p:nvSpPr>
          <p:cNvPr id="4" name="Title 3"/>
          <p:cNvSpPr>
            <a:spLocks noGrp="1"/>
          </p:cNvSpPr>
          <p:nvPr>
            <p:ph type="title"/>
          </p:nvPr>
        </p:nvSpPr>
        <p:spPr/>
        <p:txBody>
          <a:bodyPr>
            <a:normAutofit fontScale="90000"/>
          </a:bodyPr>
          <a:lstStyle/>
          <a:p>
            <a:r>
              <a:rPr lang="en-US" sz="5400" b="1" dirty="0" smtClean="0">
                <a:solidFill>
                  <a:srgbClr val="00B050"/>
                </a:solidFill>
              </a:rPr>
              <a:t>3</a:t>
            </a:r>
            <a:r>
              <a:rPr lang="en-US" sz="4000" dirty="0" smtClean="0"/>
              <a:t> Management Unit</a:t>
            </a:r>
            <a:endParaRPr lang="en-US" sz="5400" dirty="0"/>
          </a:p>
        </p:txBody>
      </p:sp>
      <p:sp>
        <p:nvSpPr>
          <p:cNvPr id="3" name="Text Placeholder 2"/>
          <p:cNvSpPr>
            <a:spLocks noGrp="1"/>
          </p:cNvSpPr>
          <p:nvPr>
            <p:ph sz="half" idx="2"/>
          </p:nvPr>
        </p:nvSpPr>
        <p:spPr/>
        <p:txBody>
          <a:bodyPr>
            <a:normAutofit/>
          </a:bodyPr>
          <a:lstStyle/>
          <a:p>
            <a:endParaRPr lang="en-US" sz="2800" dirty="0" smtClean="0"/>
          </a:p>
          <a:p>
            <a:pPr>
              <a:buClr>
                <a:srgbClr val="00B050"/>
              </a:buClr>
            </a:pPr>
            <a:endParaRPr lang="en-US" dirty="0" smtClean="0"/>
          </a:p>
        </p:txBody>
      </p:sp>
      <p:pic>
        <p:nvPicPr>
          <p:cNvPr id="9" name="Content Placeholder 8"/>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386388" y="1649413"/>
            <a:ext cx="6802437" cy="4217987"/>
          </a:xfrm>
          <a:prstGeom prst="rect">
            <a:avLst/>
          </a:prstGeom>
        </p:spPr>
      </p:pic>
      <p:sp>
        <p:nvSpPr>
          <p:cNvPr id="7" name="Oval 6"/>
          <p:cNvSpPr/>
          <p:nvPr/>
        </p:nvSpPr>
        <p:spPr>
          <a:xfrm>
            <a:off x="9066212" y="3870960"/>
            <a:ext cx="1005840" cy="100584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001634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Requirements</a:t>
            </a:r>
            <a:r>
              <a:rPr lang="en-US" sz="5400" dirty="0" smtClean="0"/>
              <a:t> </a:t>
            </a:r>
            <a:endParaRPr lang="en-US" sz="5400" dirty="0"/>
          </a:p>
        </p:txBody>
      </p:sp>
      <p:sp>
        <p:nvSpPr>
          <p:cNvPr id="3" name="Text Placeholder 2"/>
          <p:cNvSpPr>
            <a:spLocks noGrp="1"/>
          </p:cNvSpPr>
          <p:nvPr>
            <p:ph sz="half" idx="1"/>
          </p:nvPr>
        </p:nvSpPr>
        <p:spPr/>
        <p:txBody>
          <a:bodyPr>
            <a:normAutofit/>
          </a:bodyPr>
          <a:lstStyle/>
          <a:p>
            <a:r>
              <a:rPr lang="en-US" dirty="0" smtClean="0"/>
              <a:t>AC </a:t>
            </a:r>
            <a:r>
              <a:rPr lang="en-US" dirty="0"/>
              <a:t>power outlet </a:t>
            </a:r>
            <a:r>
              <a:rPr lang="en-US" dirty="0" smtClean="0"/>
              <a:t>100V </a:t>
            </a:r>
            <a:r>
              <a:rPr lang="en-US" dirty="0"/>
              <a:t>to </a:t>
            </a:r>
            <a:r>
              <a:rPr lang="en-US" dirty="0" smtClean="0"/>
              <a:t>240V 50-60 Hz</a:t>
            </a:r>
            <a:endParaRPr lang="en-US" dirty="0"/>
          </a:p>
          <a:p>
            <a:r>
              <a:rPr lang="en-US" dirty="0" smtClean="0"/>
              <a:t>Internet Connection via CAT-5 Ethernet cable</a:t>
            </a:r>
            <a:endParaRPr lang="en-US" dirty="0"/>
          </a:p>
          <a:p>
            <a:r>
              <a:rPr lang="en-US" dirty="0"/>
              <a:t>4 Conductor RS-485 communication cable to the gateways </a:t>
            </a:r>
            <a:endParaRPr lang="en-US" dirty="0" smtClean="0"/>
          </a:p>
          <a:p>
            <a:r>
              <a:rPr lang="en-US" dirty="0" smtClean="0"/>
              <a:t>Install </a:t>
            </a:r>
            <a:r>
              <a:rPr lang="en-US" dirty="0"/>
              <a:t>as many MMUs as needed </a:t>
            </a:r>
            <a:r>
              <a:rPr lang="en-US" dirty="0" smtClean="0"/>
              <a:t>to cover the entire PV </a:t>
            </a:r>
            <a:r>
              <a:rPr lang="en-US" dirty="0"/>
              <a:t>array</a:t>
            </a:r>
          </a:p>
        </p:txBody>
      </p:sp>
      <p:pic>
        <p:nvPicPr>
          <p:cNvPr id="7" name="Picture 155" descr="C:\Users\ken.lou\Dropbox\Installer Training Materials\Powerpoints\Images\MMU Installation Exampe #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715250" y="2451030"/>
            <a:ext cx="3863975" cy="2824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2035836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457200" indent="-457200">
              <a:buFont typeface="Arial" panose="020B0604020202020204" pitchFamily="34" charset="0"/>
              <a:buChar char="•"/>
            </a:pPr>
            <a:r>
              <a:rPr lang="en-US" dirty="0"/>
              <a:t>MMU can read and report data from 3</a:t>
            </a:r>
            <a:r>
              <a:rPr lang="en-US" baseline="30000" dirty="0"/>
              <a:t>rd</a:t>
            </a:r>
            <a:r>
              <a:rPr lang="en-US" dirty="0"/>
              <a:t> party AC Meters, inverters and weather stations via Modbus RS-485 connection</a:t>
            </a:r>
          </a:p>
          <a:p>
            <a:pPr marL="457200" indent="-457200">
              <a:buFont typeface="Arial" panose="020B0604020202020204" pitchFamily="34" charset="0"/>
              <a:buChar char="•"/>
            </a:pPr>
            <a:r>
              <a:rPr lang="en-US" dirty="0"/>
              <a:t>AC production data can be viewed on the Tigo website along with DC module level data</a:t>
            </a:r>
          </a:p>
          <a:p>
            <a:pPr marL="457200" indent="-457200">
              <a:buFont typeface="Arial" panose="020B0604020202020204" pitchFamily="34" charset="0"/>
              <a:buChar char="•"/>
            </a:pPr>
            <a:endParaRPr lang="en-US" dirty="0"/>
          </a:p>
        </p:txBody>
      </p:sp>
      <p:sp>
        <p:nvSpPr>
          <p:cNvPr id="4" name="Title 3"/>
          <p:cNvSpPr>
            <a:spLocks noGrp="1"/>
          </p:cNvSpPr>
          <p:nvPr>
            <p:ph type="title"/>
          </p:nvPr>
        </p:nvSpPr>
        <p:spPr/>
        <p:txBody>
          <a:bodyPr>
            <a:normAutofit fontScale="90000"/>
          </a:bodyPr>
          <a:lstStyle/>
          <a:p>
            <a:r>
              <a:rPr lang="en-US" sz="4000" dirty="0" smtClean="0"/>
              <a:t>Accessories</a:t>
            </a:r>
            <a:r>
              <a:rPr lang="en-US" sz="5400" dirty="0" smtClean="0"/>
              <a:t> </a:t>
            </a:r>
            <a:endParaRPr lang="en-US" sz="5400" dirty="0"/>
          </a:p>
        </p:txBody>
      </p:sp>
      <p:sp>
        <p:nvSpPr>
          <p:cNvPr id="3" name="Text Placeholder 2"/>
          <p:cNvSpPr>
            <a:spLocks noGrp="1"/>
          </p:cNvSpPr>
          <p:nvPr>
            <p:ph sz="half" idx="2"/>
          </p:nvPr>
        </p:nvSpPr>
        <p:spPr/>
        <p:txBody>
          <a:bodyPr>
            <a:noAutofit/>
          </a:bodyPr>
          <a:lstStyle/>
          <a:p>
            <a:endParaRPr lang="en-US" sz="2800" dirty="0"/>
          </a:p>
        </p:txBody>
      </p:sp>
      <p:pic>
        <p:nvPicPr>
          <p:cNvPr id="17"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013" y="2967705"/>
            <a:ext cx="5383212" cy="2811462"/>
          </a:xfrm>
          <a:prstGeom prst="rect">
            <a:avLst/>
          </a:prstGeom>
        </p:spPr>
      </p:pic>
      <p:pic>
        <p:nvPicPr>
          <p:cNvPr id="18" name="Picture 17" descr="logo_fronius_en.gif"/>
          <p:cNvPicPr>
            <a:picLocks noChangeAspect="1"/>
          </p:cNvPicPr>
          <p:nvPr/>
        </p:nvPicPr>
        <p:blipFill>
          <a:blip r:embed="rId4"/>
          <a:stretch>
            <a:fillRect/>
          </a:stretch>
        </p:blipFill>
        <p:spPr>
          <a:xfrm>
            <a:off x="6221121" y="2045367"/>
            <a:ext cx="1922145" cy="749968"/>
          </a:xfrm>
          <a:prstGeom prst="rect">
            <a:avLst/>
          </a:prstGeom>
        </p:spPr>
      </p:pic>
      <p:pic>
        <p:nvPicPr>
          <p:cNvPr id="19" name="Picture 18" descr="SMA Logo.png"/>
          <p:cNvPicPr>
            <a:picLocks noChangeAspect="1"/>
          </p:cNvPicPr>
          <p:nvPr/>
        </p:nvPicPr>
        <p:blipFill>
          <a:blip r:embed="rId5"/>
          <a:stretch>
            <a:fillRect/>
          </a:stretch>
        </p:blipFill>
        <p:spPr>
          <a:xfrm>
            <a:off x="9246922" y="1147007"/>
            <a:ext cx="1357900" cy="842460"/>
          </a:xfrm>
          <a:prstGeom prst="rect">
            <a:avLst/>
          </a:prstGeom>
        </p:spPr>
      </p:pic>
      <p:pic>
        <p:nvPicPr>
          <p:cNvPr id="20" name="Picture 19" descr="Delta Logo.jpg"/>
          <p:cNvPicPr>
            <a:picLocks noChangeAspect="1"/>
          </p:cNvPicPr>
          <p:nvPr/>
        </p:nvPicPr>
        <p:blipFill>
          <a:blip r:embed="rId6"/>
          <a:stretch>
            <a:fillRect/>
          </a:stretch>
        </p:blipFill>
        <p:spPr>
          <a:xfrm>
            <a:off x="7112845" y="1143000"/>
            <a:ext cx="1977630" cy="592097"/>
          </a:xfrm>
          <a:prstGeom prst="rect">
            <a:avLst/>
          </a:prstGeom>
        </p:spPr>
      </p:pic>
      <p:pic>
        <p:nvPicPr>
          <p:cNvPr id="21" name="Picture 20" descr="kaco_logo.png"/>
          <p:cNvPicPr>
            <a:picLocks noChangeAspect="1"/>
          </p:cNvPicPr>
          <p:nvPr/>
        </p:nvPicPr>
        <p:blipFill>
          <a:blip r:embed="rId7"/>
          <a:stretch>
            <a:fillRect/>
          </a:stretch>
        </p:blipFill>
        <p:spPr>
          <a:xfrm>
            <a:off x="8252592" y="2045368"/>
            <a:ext cx="2463158" cy="730721"/>
          </a:xfrm>
          <a:prstGeom prst="rect">
            <a:avLst/>
          </a:prstGeom>
        </p:spPr>
      </p:pic>
      <p:pic>
        <p:nvPicPr>
          <p:cNvPr id="22" name="Picture 21" descr="2.smartmeter-houston-tx-300x276.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3812" y="2019269"/>
            <a:ext cx="914162" cy="630937"/>
          </a:xfrm>
          <a:prstGeom prst="rect">
            <a:avLst/>
          </a:prstGeom>
        </p:spPr>
      </p:pic>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6384251" y="1120422"/>
            <a:ext cx="396319" cy="843971"/>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03812" y="1207167"/>
            <a:ext cx="975722" cy="731982"/>
          </a:xfrm>
          <a:prstGeom prst="rect">
            <a:avLst/>
          </a:prstGeom>
        </p:spPr>
      </p:pic>
    </p:spTree>
    <p:extLst>
      <p:ext uri="{BB962C8B-B14F-4D97-AF65-F5344CB8AC3E}">
        <p14:creationId xmlns:p14="http://schemas.microsoft.com/office/powerpoint/2010/main" val="10590996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4000" dirty="0" smtClean="0"/>
              <a:t>Design Summary</a:t>
            </a:r>
            <a:r>
              <a:rPr lang="en-US" sz="5400" dirty="0" smtClean="0"/>
              <a:t>  </a:t>
            </a:r>
            <a:endParaRPr lang="en-US" sz="4000" dirty="0"/>
          </a:p>
        </p:txBody>
      </p:sp>
      <p:sp>
        <p:nvSpPr>
          <p:cNvPr id="8" name="Content Placeholder 7"/>
          <p:cNvSpPr>
            <a:spLocks noGrp="1"/>
          </p:cNvSpPr>
          <p:nvPr>
            <p:ph idx="1"/>
          </p:nvPr>
        </p:nvSpPr>
        <p:spPr/>
        <p:txBody>
          <a:bodyPr/>
          <a:lstStyle/>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2" y="1610142"/>
            <a:ext cx="10980021" cy="453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p:cNvSpPr txBox="1">
            <a:spLocks/>
          </p:cNvSpPr>
          <p:nvPr/>
        </p:nvSpPr>
        <p:spPr>
          <a:xfrm>
            <a:off x="601160" y="1600201"/>
            <a:ext cx="5606860" cy="4571999"/>
          </a:xfrm>
          <a:prstGeom prst="rect">
            <a:avLst/>
          </a:prstGeom>
          <a:solidFill>
            <a:schemeClr val="bg1">
              <a:alpha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t>Smart Modules work with any inverter</a:t>
            </a:r>
          </a:p>
          <a:p>
            <a:r>
              <a:rPr lang="en-US" sz="2800" dirty="0" smtClean="0"/>
              <a:t>Each Gateway handles:</a:t>
            </a:r>
          </a:p>
          <a:p>
            <a:pPr lvl="1"/>
            <a:r>
              <a:rPr lang="en-US" sz="2400" dirty="0" smtClean="0"/>
              <a:t>120 modules</a:t>
            </a:r>
          </a:p>
          <a:p>
            <a:pPr lvl="1"/>
            <a:r>
              <a:rPr lang="en-US" sz="2400" dirty="0" smtClean="0"/>
              <a:t>50ft (15m) radius minus obstacles</a:t>
            </a:r>
          </a:p>
          <a:p>
            <a:r>
              <a:rPr lang="en-US" sz="2800" dirty="0" smtClean="0"/>
              <a:t>Each MMU handles:</a:t>
            </a:r>
          </a:p>
          <a:p>
            <a:pPr lvl="1"/>
            <a:r>
              <a:rPr lang="en-US" sz="2400" dirty="0" smtClean="0"/>
              <a:t>360 modules</a:t>
            </a:r>
          </a:p>
          <a:p>
            <a:pPr lvl="1"/>
            <a:r>
              <a:rPr lang="en-US" sz="2400" dirty="0" smtClean="0"/>
              <a:t>Up to 7 Gateways</a:t>
            </a:r>
          </a:p>
        </p:txBody>
      </p:sp>
    </p:spTree>
    <p:extLst>
      <p:ext uri="{BB962C8B-B14F-4D97-AF65-F5344CB8AC3E}">
        <p14:creationId xmlns:p14="http://schemas.microsoft.com/office/powerpoint/2010/main" val="541179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C:\Users\gal.bauer\Downloads\Increased_Revenue.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140" y="4495800"/>
            <a:ext cx="1001144" cy="9418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tc-mysitemyway.s3.amazonaws.com/icons/legacy-previews/icons/glossy-silver-icons-business/081171-glossy-silver-icon-business-tools1.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2510" y="2998851"/>
            <a:ext cx="933105" cy="877824"/>
          </a:xfrm>
          <a:prstGeom prst="roundRect">
            <a:avLst>
              <a:gd name="adj" fmla="val 23959"/>
            </a:avLst>
          </a:prstGeom>
          <a:solidFill>
            <a:srgbClr val="FF9933"/>
          </a:solidFill>
          <a:ln>
            <a:noFill/>
          </a:ln>
          <a:effectLst/>
          <a:scene3d>
            <a:camera prst="orthographicFront">
              <a:rot lat="0" lon="0" rev="0"/>
            </a:camera>
            <a:lightRig rig="balanced" dir="t">
              <a:rot lat="0" lon="0" rev="8700000"/>
            </a:lightRig>
          </a:scene3d>
          <a:sp3d>
            <a:bevelT w="190500" h="38100"/>
          </a:sp3d>
        </p:spPr>
      </p:pic>
      <p:sp>
        <p:nvSpPr>
          <p:cNvPr id="3" name="Title 2"/>
          <p:cNvSpPr>
            <a:spLocks noGrp="1"/>
          </p:cNvSpPr>
          <p:nvPr>
            <p:ph type="title"/>
          </p:nvPr>
        </p:nvSpPr>
        <p:spPr/>
        <p:txBody>
          <a:bodyPr>
            <a:normAutofit fontScale="90000"/>
          </a:bodyPr>
          <a:lstStyle/>
          <a:p>
            <a:r>
              <a:rPr lang="en-US" sz="4000" dirty="0" smtClean="0"/>
              <a:t>Essential Steps</a:t>
            </a:r>
            <a:endParaRPr lang="en-US" sz="4000" dirty="0"/>
          </a:p>
        </p:txBody>
      </p:sp>
      <p:sp>
        <p:nvSpPr>
          <p:cNvPr id="4" name="Content Placeholder 3"/>
          <p:cNvSpPr>
            <a:spLocks noGrp="1"/>
          </p:cNvSpPr>
          <p:nvPr>
            <p:ph idx="1"/>
          </p:nvPr>
        </p:nvSpPr>
        <p:spPr>
          <a:xfrm>
            <a:off x="2844059" y="1600201"/>
            <a:ext cx="8735325" cy="4525963"/>
          </a:xfrm>
        </p:spPr>
        <p:txBody>
          <a:bodyPr>
            <a:normAutofit/>
          </a:bodyPr>
          <a:lstStyle/>
          <a:p>
            <a:pPr marL="0" indent="0">
              <a:buNone/>
            </a:pPr>
            <a:r>
              <a:rPr lang="en-US" sz="2800" dirty="0" smtClean="0"/>
              <a:t>Design</a:t>
            </a:r>
          </a:p>
          <a:p>
            <a:pPr marL="0" indent="0">
              <a:buNone/>
            </a:pPr>
            <a:endParaRPr lang="en-US" sz="2800" dirty="0"/>
          </a:p>
          <a:p>
            <a:pPr marL="0" indent="0">
              <a:buNone/>
            </a:pPr>
            <a:endParaRPr lang="en-US" sz="2800" dirty="0" smtClean="0"/>
          </a:p>
          <a:p>
            <a:pPr marL="0" indent="0">
              <a:buNone/>
            </a:pPr>
            <a:r>
              <a:rPr lang="en-US" sz="2800" dirty="0" smtClean="0"/>
              <a:t>Install</a:t>
            </a:r>
          </a:p>
          <a:p>
            <a:pPr marL="0" indent="0">
              <a:buNone/>
            </a:pPr>
            <a:endParaRPr lang="en-US" sz="2800" dirty="0"/>
          </a:p>
          <a:p>
            <a:pPr marL="0" indent="0">
              <a:buNone/>
            </a:pPr>
            <a:endParaRPr lang="en-US" sz="2800" dirty="0" smtClean="0"/>
          </a:p>
          <a:p>
            <a:pPr marL="0" indent="0">
              <a:buNone/>
            </a:pPr>
            <a:r>
              <a:rPr lang="en-US" sz="2800" dirty="0" smtClean="0"/>
              <a:t>Commission</a:t>
            </a:r>
            <a:endParaRPr lang="en-US" sz="2800" dirty="0"/>
          </a:p>
        </p:txBody>
      </p:sp>
      <p:pic>
        <p:nvPicPr>
          <p:cNvPr id="1026" name="Picture 2" descr="C:\Gal - TigoData\AAA_Customer Care\Training ppts\design_flexibility.gif">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2683" y="1447800"/>
            <a:ext cx="971985"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03185" y="2371725"/>
            <a:ext cx="628976" cy="276999"/>
          </a:xfrm>
          <a:prstGeom prst="rect">
            <a:avLst/>
          </a:prstGeom>
          <a:noFill/>
        </p:spPr>
        <p:txBody>
          <a:bodyPr wrap="square" rtlCol="0">
            <a:spAutoFit/>
          </a:bodyPr>
          <a:lstStyle/>
          <a:p>
            <a:r>
              <a:rPr lang="en-US" sz="1200" dirty="0" smtClean="0"/>
              <a:t>Design</a:t>
            </a:r>
            <a:endParaRPr lang="en-US" sz="1200" dirty="0"/>
          </a:p>
        </p:txBody>
      </p:sp>
      <p:sp>
        <p:nvSpPr>
          <p:cNvPr id="34" name="TextBox 33"/>
          <p:cNvSpPr txBox="1"/>
          <p:nvPr/>
        </p:nvSpPr>
        <p:spPr>
          <a:xfrm>
            <a:off x="1715881" y="3900815"/>
            <a:ext cx="582806" cy="276999"/>
          </a:xfrm>
          <a:prstGeom prst="rect">
            <a:avLst/>
          </a:prstGeom>
          <a:noFill/>
        </p:spPr>
        <p:txBody>
          <a:bodyPr wrap="square" rtlCol="0">
            <a:spAutoFit/>
          </a:bodyPr>
          <a:lstStyle/>
          <a:p>
            <a:r>
              <a:rPr lang="en-US" sz="1200" dirty="0" smtClean="0"/>
              <a:t>Install</a:t>
            </a:r>
            <a:endParaRPr lang="en-US" sz="1200" dirty="0"/>
          </a:p>
        </p:txBody>
      </p:sp>
      <p:sp>
        <p:nvSpPr>
          <p:cNvPr id="41" name="TextBox 40"/>
          <p:cNvSpPr txBox="1"/>
          <p:nvPr/>
        </p:nvSpPr>
        <p:spPr>
          <a:xfrm>
            <a:off x="1522412" y="5443865"/>
            <a:ext cx="973474" cy="276999"/>
          </a:xfrm>
          <a:prstGeom prst="rect">
            <a:avLst/>
          </a:prstGeom>
          <a:noFill/>
        </p:spPr>
        <p:txBody>
          <a:bodyPr wrap="square" rtlCol="0">
            <a:spAutoFit/>
          </a:bodyPr>
          <a:lstStyle/>
          <a:p>
            <a:r>
              <a:rPr lang="en-US" sz="1200" dirty="0" smtClean="0"/>
              <a:t>Commission</a:t>
            </a:r>
            <a:endParaRPr lang="en-US" sz="1200" dirty="0"/>
          </a:p>
        </p:txBody>
      </p:sp>
    </p:spTree>
    <p:extLst>
      <p:ext uri="{BB962C8B-B14F-4D97-AF65-F5344CB8AC3E}">
        <p14:creationId xmlns:p14="http://schemas.microsoft.com/office/powerpoint/2010/main" val="194693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Install</a:t>
            </a:r>
            <a:endParaRPr lang="en-US"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185060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Smart Install</a:t>
            </a:r>
            <a:r>
              <a:rPr lang="en-US" sz="5400" dirty="0" smtClean="0"/>
              <a:t> </a:t>
            </a:r>
            <a:endParaRPr lang="en-US" sz="5400" dirty="0"/>
          </a:p>
        </p:txBody>
      </p:sp>
      <p:sp>
        <p:nvSpPr>
          <p:cNvPr id="9" name="Text Placeholder 8"/>
          <p:cNvSpPr>
            <a:spLocks noGrp="1"/>
          </p:cNvSpPr>
          <p:nvPr>
            <p:ph type="body" idx="1"/>
          </p:nvPr>
        </p:nvSpPr>
        <p:spPr/>
        <p:txBody>
          <a:bodyPr/>
          <a:lstStyle/>
          <a:p>
            <a:endParaRPr lang="en-US"/>
          </a:p>
        </p:txBody>
      </p:sp>
      <p:sp>
        <p:nvSpPr>
          <p:cNvPr id="3" name="Text Placeholder 2"/>
          <p:cNvSpPr>
            <a:spLocks noGrp="1"/>
          </p:cNvSpPr>
          <p:nvPr>
            <p:ph sz="half" idx="2"/>
          </p:nvPr>
        </p:nvSpPr>
        <p:spPr/>
        <p:txBody>
          <a:bodyPr>
            <a:noAutofit/>
          </a:bodyPr>
          <a:lstStyle/>
          <a:p>
            <a:r>
              <a:rPr lang="en-US" sz="2800" dirty="0" smtClean="0"/>
              <a:t>Install Management Unit and Gateway</a:t>
            </a:r>
            <a:endParaRPr lang="en-US" dirty="0" smtClean="0"/>
          </a:p>
          <a:p>
            <a:r>
              <a:rPr lang="en-US" sz="2800" dirty="0" smtClean="0"/>
              <a:t>Install your Smart Modules and keep the barcodes</a:t>
            </a:r>
            <a:endParaRPr lang="en-US" dirty="0"/>
          </a:p>
          <a:p>
            <a:r>
              <a:rPr lang="en-US" sz="2800" dirty="0" smtClean="0"/>
              <a:t>Configure the system online, and initiate discovery</a:t>
            </a:r>
          </a:p>
          <a:p>
            <a:pPr marL="400050" lvl="1" indent="0">
              <a:buNone/>
            </a:pPr>
            <a:endParaRPr lang="en-US" dirty="0" smtClean="0"/>
          </a:p>
        </p:txBody>
      </p:sp>
      <p:sp>
        <p:nvSpPr>
          <p:cNvPr id="10" name="Text Placeholder 9"/>
          <p:cNvSpPr>
            <a:spLocks noGrp="1"/>
          </p:cNvSpPr>
          <p:nvPr>
            <p:ph type="body" sz="quarter" idx="3"/>
          </p:nvPr>
        </p:nvSpPr>
        <p:spPr/>
        <p:txBody>
          <a:bodyPr/>
          <a:lstStyle/>
          <a:p>
            <a:endParaRPr lang="en-US"/>
          </a:p>
        </p:txBody>
      </p:sp>
      <p:pic>
        <p:nvPicPr>
          <p:cNvPr id="7" name="Picture 3" descr="Z:\images_Tigo Installations\Europe\-3.jpg"/>
          <p:cNvPicPr>
            <a:picLocks noGrp="1" noChangeArrowheads="1"/>
          </p:cNvPicPr>
          <p:nvPr>
            <p:ph sz="quarter" idx="4"/>
          </p:nvPr>
        </p:nvPicPr>
        <p:blipFill rotWithShape="1">
          <a:blip r:embed="rId3" cstate="screen">
            <a:extLst>
              <a:ext uri="{28A0092B-C50C-407E-A947-70E740481C1C}">
                <a14:useLocalDpi xmlns:a14="http://schemas.microsoft.com/office/drawing/2010/main"/>
              </a:ext>
            </a:extLst>
          </a:blip>
          <a:stretch/>
        </p:blipFill>
        <p:spPr bwMode="auto">
          <a:xfrm>
            <a:off x="6191250" y="2358721"/>
            <a:ext cx="5387975" cy="358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385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Install the MMU</a:t>
            </a:r>
            <a:r>
              <a:rPr lang="en-US" sz="5400" dirty="0" smtClean="0"/>
              <a:t> </a:t>
            </a:r>
            <a:endParaRPr lang="en-US" sz="5400" dirty="0"/>
          </a:p>
        </p:txBody>
      </p:sp>
      <p:sp>
        <p:nvSpPr>
          <p:cNvPr id="6" name="Text Placeholder 5"/>
          <p:cNvSpPr>
            <a:spLocks noGrp="1"/>
          </p:cNvSpPr>
          <p:nvPr>
            <p:ph type="body" idx="1"/>
          </p:nvPr>
        </p:nvSpPr>
        <p:spPr/>
        <p:txBody>
          <a:bodyPr/>
          <a:lstStyle/>
          <a:p>
            <a:endParaRPr lang="en-US"/>
          </a:p>
        </p:txBody>
      </p:sp>
      <p:sp>
        <p:nvSpPr>
          <p:cNvPr id="22" name="Content Placeholder 21"/>
          <p:cNvSpPr>
            <a:spLocks noGrp="1"/>
          </p:cNvSpPr>
          <p:nvPr>
            <p:ph sz="half" idx="2"/>
          </p:nvPr>
        </p:nvSpPr>
        <p:spPr/>
        <p:txBody>
          <a:bodyPr>
            <a:normAutofit/>
          </a:bodyPr>
          <a:lstStyle/>
          <a:p>
            <a:r>
              <a:rPr lang="en-US" dirty="0" smtClean="0"/>
              <a:t> </a:t>
            </a:r>
            <a:r>
              <a:rPr lang="en-US" dirty="0"/>
              <a:t>Close to the inverter’s  AC outlet</a:t>
            </a:r>
          </a:p>
          <a:p>
            <a:r>
              <a:rPr lang="en-US" dirty="0"/>
              <a:t>Next to an available Internet connection</a:t>
            </a:r>
          </a:p>
          <a:p>
            <a:pPr lvl="1"/>
            <a:r>
              <a:rPr lang="en-US" dirty="0"/>
              <a:t>Ethernet spot</a:t>
            </a:r>
          </a:p>
          <a:p>
            <a:pPr lvl="1"/>
            <a:r>
              <a:rPr lang="en-US" dirty="0" err="1"/>
              <a:t>WiFi</a:t>
            </a:r>
            <a:r>
              <a:rPr lang="en-US" dirty="0"/>
              <a:t> (with an adapter)</a:t>
            </a:r>
          </a:p>
          <a:p>
            <a:pPr lvl="1"/>
            <a:r>
              <a:rPr lang="en-US" dirty="0"/>
              <a:t>PLC (with an adapter)</a:t>
            </a:r>
          </a:p>
          <a:p>
            <a:pPr lvl="1"/>
            <a:r>
              <a:rPr lang="en-US" dirty="0"/>
              <a:t>Cellular (with an adapter)</a:t>
            </a:r>
          </a:p>
          <a:p>
            <a:endParaRPr lang="en-US" dirty="0"/>
          </a:p>
        </p:txBody>
      </p:sp>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lstStyle/>
          <a:p>
            <a:endParaRPr lang="en-US"/>
          </a:p>
        </p:txBody>
      </p:sp>
      <p:grpSp>
        <p:nvGrpSpPr>
          <p:cNvPr id="25" name="Group 24"/>
          <p:cNvGrpSpPr/>
          <p:nvPr/>
        </p:nvGrpSpPr>
        <p:grpSpPr>
          <a:xfrm>
            <a:off x="6195986" y="2174875"/>
            <a:ext cx="5484971" cy="3958244"/>
            <a:chOff x="381000" y="2194906"/>
            <a:chExt cx="4114800" cy="3958244"/>
          </a:xfrm>
        </p:grpSpPr>
        <p:grpSp>
          <p:nvGrpSpPr>
            <p:cNvPr id="26" name="Group 25"/>
            <p:cNvGrpSpPr/>
            <p:nvPr/>
          </p:nvGrpSpPr>
          <p:grpSpPr>
            <a:xfrm>
              <a:off x="457200" y="2322096"/>
              <a:ext cx="3964986" cy="3831054"/>
              <a:chOff x="457200" y="2322096"/>
              <a:chExt cx="3964986" cy="3831054"/>
            </a:xfrm>
          </p:grpSpPr>
          <p:pic>
            <p:nvPicPr>
              <p:cNvPr id="2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7425"/>
              <a:stretch/>
            </p:blipFill>
            <p:spPr bwMode="auto">
              <a:xfrm>
                <a:off x="457200" y="3759438"/>
                <a:ext cx="3964986" cy="23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457200" y="2322096"/>
                <a:ext cx="1600200" cy="369332"/>
              </a:xfrm>
              <a:prstGeom prst="rect">
                <a:avLst/>
              </a:prstGeom>
            </p:spPr>
            <p:txBody>
              <a:bodyPr wrap="square">
                <a:spAutoFit/>
              </a:bodyPr>
              <a:lstStyle/>
              <a:p>
                <a:pPr algn="ctr"/>
                <a:r>
                  <a:rPr lang="en-US" dirty="0" smtClean="0">
                    <a:solidFill>
                      <a:schemeClr val="bg1"/>
                    </a:solidFill>
                  </a:rPr>
                  <a:t>Wall or Beam</a:t>
                </a:r>
                <a:endParaRPr lang="en-US" dirty="0">
                  <a:solidFill>
                    <a:schemeClr val="bg1"/>
                  </a:solidFill>
                </a:endParaRPr>
              </a:p>
            </p:txBody>
          </p:sp>
          <p:sp>
            <p:nvSpPr>
              <p:cNvPr id="31" name="Rectangle 30"/>
              <p:cNvSpPr/>
              <p:nvPr/>
            </p:nvSpPr>
            <p:spPr>
              <a:xfrm>
                <a:off x="2590800" y="2325740"/>
                <a:ext cx="1600200" cy="369332"/>
              </a:xfrm>
              <a:prstGeom prst="rect">
                <a:avLst/>
              </a:prstGeom>
            </p:spPr>
            <p:txBody>
              <a:bodyPr wrap="square">
                <a:spAutoFit/>
              </a:bodyPr>
              <a:lstStyle/>
              <a:p>
                <a:pPr algn="ctr"/>
                <a:r>
                  <a:rPr lang="en-US" dirty="0" smtClean="0">
                    <a:solidFill>
                      <a:schemeClr val="bg1"/>
                    </a:solidFill>
                  </a:rPr>
                  <a:t>Near Inverter</a:t>
                </a:r>
                <a:endParaRPr lang="en-US" dirty="0">
                  <a:solidFill>
                    <a:schemeClr val="bg1"/>
                  </a:solidFill>
                </a:endParaRPr>
              </a:p>
            </p:txBody>
          </p:sp>
        </p:grpSp>
        <p:sp>
          <p:nvSpPr>
            <p:cNvPr id="28" name="Rectangle 27"/>
            <p:cNvSpPr/>
            <p:nvPr/>
          </p:nvSpPr>
          <p:spPr>
            <a:xfrm>
              <a:off x="381000" y="2194906"/>
              <a:ext cx="4114800" cy="1243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800" dirty="0" smtClean="0">
                  <a:solidFill>
                    <a:schemeClr val="tx1"/>
                  </a:solidFill>
                  <a:latin typeface="Arial" panose="020B0604020202020204" pitchFamily="34" charset="0"/>
                  <a:cs typeface="Arial" panose="020B0604020202020204" pitchFamily="34" charset="0"/>
                </a:rPr>
                <a:t>Place on wall or beam next to the inverter</a:t>
              </a:r>
              <a:endParaRPr lang="en-US" sz="28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8408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441" y="4267201"/>
            <a:ext cx="3351927" cy="1323439"/>
          </a:xfrm>
          <a:prstGeom prst="rect">
            <a:avLst/>
          </a:prstGeom>
          <a:noFill/>
        </p:spPr>
        <p:txBody>
          <a:bodyPr wrap="square" rtlCol="0">
            <a:spAutoFit/>
          </a:bodyPr>
          <a:lstStyle/>
          <a:p>
            <a:pPr algn="ctr"/>
            <a:r>
              <a:rPr lang="en-US" sz="4400" b="1" dirty="0" smtClean="0">
                <a:solidFill>
                  <a:srgbClr val="00B050"/>
                </a:solidFill>
              </a:rPr>
              <a:t>1</a:t>
            </a:r>
            <a:r>
              <a:rPr lang="en-US" b="1" dirty="0" smtClean="0">
                <a:solidFill>
                  <a:srgbClr val="00B050"/>
                </a:solidFill>
              </a:rPr>
              <a:t>  </a:t>
            </a:r>
            <a:r>
              <a:rPr lang="en-US" dirty="0" smtClean="0"/>
              <a:t>Smart Module</a:t>
            </a:r>
            <a:endParaRPr lang="en-US" sz="2400" dirty="0" smtClean="0"/>
          </a:p>
          <a:p>
            <a:pPr algn="ctr"/>
            <a:r>
              <a:rPr lang="en-US" dirty="0"/>
              <a:t>Power management and</a:t>
            </a:r>
          </a:p>
          <a:p>
            <a:pPr algn="ctr"/>
            <a:r>
              <a:rPr lang="en-US" dirty="0"/>
              <a:t>communication </a:t>
            </a:r>
            <a:r>
              <a:rPr lang="en-US" dirty="0" smtClean="0"/>
              <a:t> </a:t>
            </a:r>
            <a:endParaRPr lang="en-US" dirty="0"/>
          </a:p>
        </p:txBody>
      </p:sp>
      <p:sp>
        <p:nvSpPr>
          <p:cNvPr id="2" name="Title 1"/>
          <p:cNvSpPr>
            <a:spLocks noGrp="1"/>
          </p:cNvSpPr>
          <p:nvPr>
            <p:ph type="title"/>
          </p:nvPr>
        </p:nvSpPr>
        <p:spPr/>
        <p:txBody>
          <a:bodyPr>
            <a:normAutofit fontScale="90000"/>
          </a:bodyPr>
          <a:lstStyle/>
          <a:p>
            <a:r>
              <a:rPr lang="en-US" sz="4000" dirty="0" err="1" smtClean="0"/>
              <a:t>Tigo</a:t>
            </a:r>
            <a:r>
              <a:rPr lang="en-US" sz="4000" dirty="0" smtClean="0"/>
              <a:t> Solution as Easy as: </a:t>
            </a:r>
            <a:r>
              <a:rPr lang="en-US" sz="5400" b="1" dirty="0">
                <a:solidFill>
                  <a:srgbClr val="00B050"/>
                </a:solidFill>
              </a:rPr>
              <a:t>1 2 </a:t>
            </a:r>
            <a:r>
              <a:rPr lang="en-US" sz="5400" b="1" dirty="0" smtClean="0">
                <a:solidFill>
                  <a:srgbClr val="00B050"/>
                </a:solidFill>
              </a:rPr>
              <a:t>3</a:t>
            </a:r>
            <a:endParaRPr lang="en-US" sz="5400" dirty="0"/>
          </a:p>
        </p:txBody>
      </p:sp>
      <p:pic>
        <p:nvPicPr>
          <p:cNvPr id="11" name="Picture 10" descr="J-Box_ampheno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812" y="1603094"/>
            <a:ext cx="2514600" cy="2224915"/>
          </a:xfrm>
          <a:prstGeom prst="rect">
            <a:avLst/>
          </a:prstGeom>
        </p:spPr>
      </p:pic>
      <p:pic>
        <p:nvPicPr>
          <p:cNvPr id="1027" name="Picture 3" descr="C:\Users\James\Desktop\Tigo\Mkt Mtrl\Company Pics\Product Pics\Gateway\Gateway_front_no_brack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5234" y="1801151"/>
            <a:ext cx="21535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Content Placeholder 5" descr="MMU.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21399" y="1810550"/>
            <a:ext cx="2426013" cy="1810003"/>
          </a:xfrm>
          <a:prstGeom prst="rect">
            <a:avLst/>
          </a:prstGeom>
        </p:spPr>
      </p:pic>
      <p:sp>
        <p:nvSpPr>
          <p:cNvPr id="21" name="TextBox 20"/>
          <p:cNvSpPr txBox="1"/>
          <p:nvPr/>
        </p:nvSpPr>
        <p:spPr>
          <a:xfrm>
            <a:off x="4367662" y="4267201"/>
            <a:ext cx="3351927" cy="1323439"/>
          </a:xfrm>
          <a:prstGeom prst="rect">
            <a:avLst/>
          </a:prstGeom>
          <a:noFill/>
        </p:spPr>
        <p:txBody>
          <a:bodyPr wrap="square" rtlCol="0">
            <a:spAutoFit/>
          </a:bodyPr>
          <a:lstStyle/>
          <a:p>
            <a:pPr algn="ctr"/>
            <a:r>
              <a:rPr lang="en-US" sz="4400" b="1" dirty="0" smtClean="0">
                <a:solidFill>
                  <a:srgbClr val="00B050"/>
                </a:solidFill>
              </a:rPr>
              <a:t>2</a:t>
            </a:r>
            <a:r>
              <a:rPr lang="en-US" b="1" dirty="0" smtClean="0">
                <a:solidFill>
                  <a:srgbClr val="00B050"/>
                </a:solidFill>
              </a:rPr>
              <a:t>  </a:t>
            </a:r>
            <a:r>
              <a:rPr lang="en-US" dirty="0" smtClean="0"/>
              <a:t>Gateway</a:t>
            </a:r>
          </a:p>
          <a:p>
            <a:pPr algn="ctr"/>
            <a:r>
              <a:rPr lang="en-US" dirty="0"/>
              <a:t>Transmits data to Management Unit</a:t>
            </a:r>
          </a:p>
        </p:txBody>
      </p:sp>
      <p:sp>
        <p:nvSpPr>
          <p:cNvPr id="22" name="TextBox 21"/>
          <p:cNvSpPr txBox="1"/>
          <p:nvPr/>
        </p:nvSpPr>
        <p:spPr>
          <a:xfrm>
            <a:off x="8092940" y="4265934"/>
            <a:ext cx="3351927" cy="1323439"/>
          </a:xfrm>
          <a:prstGeom prst="rect">
            <a:avLst/>
          </a:prstGeom>
          <a:noFill/>
        </p:spPr>
        <p:txBody>
          <a:bodyPr wrap="square" rtlCol="0">
            <a:spAutoFit/>
          </a:bodyPr>
          <a:lstStyle/>
          <a:p>
            <a:pPr algn="ctr"/>
            <a:r>
              <a:rPr lang="en-US" sz="4400" b="1" dirty="0" smtClean="0">
                <a:solidFill>
                  <a:srgbClr val="00B050"/>
                </a:solidFill>
              </a:rPr>
              <a:t>3</a:t>
            </a:r>
            <a:r>
              <a:rPr lang="en-US" b="1" dirty="0" smtClean="0">
                <a:solidFill>
                  <a:srgbClr val="00B050"/>
                </a:solidFill>
              </a:rPr>
              <a:t>  </a:t>
            </a:r>
            <a:r>
              <a:rPr lang="en-US" sz="2000" dirty="0" smtClean="0"/>
              <a:t>Management Unit</a:t>
            </a:r>
          </a:p>
          <a:p>
            <a:pPr algn="ctr"/>
            <a:r>
              <a:rPr lang="en-US" dirty="0"/>
              <a:t>Communication hub to</a:t>
            </a:r>
          </a:p>
          <a:p>
            <a:pPr algn="ctr"/>
            <a:r>
              <a:rPr lang="en-US" dirty="0"/>
              <a:t>the cloud</a:t>
            </a:r>
          </a:p>
        </p:txBody>
      </p:sp>
    </p:spTree>
    <p:extLst>
      <p:ext uri="{BB962C8B-B14F-4D97-AF65-F5344CB8AC3E}">
        <p14:creationId xmlns:p14="http://schemas.microsoft.com/office/powerpoint/2010/main" val="3924697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Install the MMU</a:t>
            </a:r>
            <a:r>
              <a:rPr lang="en-US" sz="5400" dirty="0" smtClean="0"/>
              <a:t> </a:t>
            </a:r>
            <a:endParaRPr lang="en-US" sz="5400" dirty="0"/>
          </a:p>
        </p:txBody>
      </p:sp>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45937" y="1600200"/>
            <a:ext cx="56969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331" y="4191000"/>
            <a:ext cx="110866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243192" y="5257800"/>
            <a:ext cx="81258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p:cNvSpPr txBox="1">
            <a:spLocks/>
          </p:cNvSpPr>
          <p:nvPr/>
        </p:nvSpPr>
        <p:spPr>
          <a:xfrm>
            <a:off x="609441" y="1600201"/>
            <a:ext cx="1096994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3 Connections:</a:t>
            </a:r>
          </a:p>
          <a:p>
            <a:pPr marL="400050" lvl="1" indent="0">
              <a:buFont typeface="Arial" panose="020B0604020202020204" pitchFamily="34" charset="0"/>
              <a:buNone/>
            </a:pPr>
            <a:endParaRPr lang="en-US" dirty="0" smtClean="0"/>
          </a:p>
        </p:txBody>
      </p:sp>
      <p:sp>
        <p:nvSpPr>
          <p:cNvPr id="3" name="Rectangle 2"/>
          <p:cNvSpPr/>
          <p:nvPr/>
        </p:nvSpPr>
        <p:spPr>
          <a:xfrm>
            <a:off x="8570100" y="5201056"/>
            <a:ext cx="68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5679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Install the MMU</a:t>
            </a:r>
            <a:r>
              <a:rPr lang="en-US" sz="5400" dirty="0" smtClean="0"/>
              <a:t> </a:t>
            </a:r>
            <a:endParaRPr lang="en-US" sz="5400" dirty="0"/>
          </a:p>
        </p:txBody>
      </p:sp>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45937" y="1600200"/>
            <a:ext cx="56969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243192" y="5257800"/>
            <a:ext cx="81258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6294" y="1876928"/>
            <a:ext cx="3351927" cy="533400"/>
          </a:xfrm>
          <a:prstGeom prst="rect">
            <a:avLst/>
          </a:prstGeom>
        </p:spPr>
        <p:txBody>
          <a:bodyPr wrap="square">
            <a:spAutoFit/>
          </a:bodyPr>
          <a:lstStyle/>
          <a:p>
            <a:pPr algn="ctr"/>
            <a:r>
              <a:rPr lang="en-US" sz="2800" dirty="0" smtClean="0">
                <a:solidFill>
                  <a:schemeClr val="bg1"/>
                </a:solidFill>
              </a:rPr>
              <a:t>3 Connections</a:t>
            </a:r>
            <a:endParaRPr lang="en-US" sz="2800" dirty="0">
              <a:solidFill>
                <a:schemeClr val="bg1"/>
              </a:solidFill>
            </a:endParaRPr>
          </a:p>
        </p:txBody>
      </p:sp>
      <p:sp>
        <p:nvSpPr>
          <p:cNvPr id="6" name="TextBox 5"/>
          <p:cNvSpPr txBox="1"/>
          <p:nvPr/>
        </p:nvSpPr>
        <p:spPr>
          <a:xfrm>
            <a:off x="875126" y="3134381"/>
            <a:ext cx="1499257" cy="461665"/>
          </a:xfrm>
          <a:prstGeom prst="rect">
            <a:avLst/>
          </a:prstGeom>
          <a:noFill/>
        </p:spPr>
        <p:txBody>
          <a:bodyPr wrap="none" rtlCol="0">
            <a:spAutoFit/>
          </a:bodyPr>
          <a:lstStyle/>
          <a:p>
            <a:r>
              <a:rPr lang="en-US" sz="2400" dirty="0" smtClean="0"/>
              <a:t>1. Internet</a:t>
            </a:r>
            <a:endParaRPr lang="en-US" sz="2400" dirty="0"/>
          </a:p>
        </p:txBody>
      </p:sp>
      <p:cxnSp>
        <p:nvCxnSpPr>
          <p:cNvPr id="8" name="Straight Arrow Connector 7"/>
          <p:cNvCxnSpPr/>
          <p:nvPr/>
        </p:nvCxnSpPr>
        <p:spPr>
          <a:xfrm>
            <a:off x="1929897" y="3581400"/>
            <a:ext cx="609441" cy="838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 name="Text Placeholder 2"/>
          <p:cNvSpPr txBox="1">
            <a:spLocks/>
          </p:cNvSpPr>
          <p:nvPr/>
        </p:nvSpPr>
        <p:spPr>
          <a:xfrm>
            <a:off x="609441" y="1600201"/>
            <a:ext cx="1096994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3 Connections:</a:t>
            </a:r>
          </a:p>
          <a:p>
            <a:pPr marL="400050" lvl="1" indent="0">
              <a:buFont typeface="Arial" panose="020B0604020202020204" pitchFamily="34" charset="0"/>
              <a:buNone/>
            </a:pPr>
            <a:endParaRPr lang="en-US" dirty="0" smtClean="0"/>
          </a:p>
        </p:txBody>
      </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331" y="4191000"/>
            <a:ext cx="110866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8570100" y="5201056"/>
            <a:ext cx="800912"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7278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p:txBody>
          <a:bodyPr>
            <a:normAutofit fontScale="90000"/>
          </a:bodyPr>
          <a:lstStyle/>
          <a:p>
            <a:r>
              <a:rPr lang="en-US" sz="4000" dirty="0" smtClean="0"/>
              <a:t>Install the MMU</a:t>
            </a:r>
            <a:r>
              <a:rPr lang="en-US" sz="5400" dirty="0" smtClean="0"/>
              <a:t> </a:t>
            </a:r>
            <a:endParaRPr lang="en-US" sz="5400" dirty="0"/>
          </a:p>
        </p:txBody>
      </p:sp>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45937" y="1600200"/>
            <a:ext cx="56969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243192" y="5257800"/>
            <a:ext cx="81258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929897" y="3581400"/>
            <a:ext cx="1117309" cy="7620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 Placeholder 2"/>
          <p:cNvSpPr txBox="1">
            <a:spLocks/>
          </p:cNvSpPr>
          <p:nvPr/>
        </p:nvSpPr>
        <p:spPr>
          <a:xfrm>
            <a:off x="609441" y="1600201"/>
            <a:ext cx="1096994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3 Connections:</a:t>
            </a:r>
          </a:p>
          <a:p>
            <a:pPr marL="400050" lvl="1" indent="0">
              <a:buFont typeface="Arial" panose="020B0604020202020204" pitchFamily="34" charset="0"/>
              <a:buNone/>
            </a:pPr>
            <a:endParaRPr lang="en-US" dirty="0" smtClean="0"/>
          </a:p>
        </p:txBody>
      </p:sp>
      <p:sp>
        <p:nvSpPr>
          <p:cNvPr id="14" name="TextBox 13"/>
          <p:cNvSpPr txBox="1"/>
          <p:nvPr/>
        </p:nvSpPr>
        <p:spPr>
          <a:xfrm>
            <a:off x="875126" y="3134381"/>
            <a:ext cx="1277466" cy="461665"/>
          </a:xfrm>
          <a:prstGeom prst="rect">
            <a:avLst/>
          </a:prstGeom>
          <a:noFill/>
        </p:spPr>
        <p:txBody>
          <a:bodyPr wrap="none" rtlCol="0">
            <a:spAutoFit/>
          </a:bodyPr>
          <a:lstStyle/>
          <a:p>
            <a:r>
              <a:rPr lang="en-US" sz="2400" dirty="0" smtClean="0"/>
              <a:t>2. Power</a:t>
            </a:r>
            <a:endParaRPr lang="en-US" sz="2400" dirty="0"/>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331" y="4191000"/>
            <a:ext cx="110866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8570100" y="5201056"/>
            <a:ext cx="877112"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0816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p:txBody>
          <a:bodyPr>
            <a:normAutofit fontScale="90000"/>
          </a:bodyPr>
          <a:lstStyle/>
          <a:p>
            <a:r>
              <a:rPr lang="en-US" sz="4000" dirty="0" smtClean="0"/>
              <a:t>Install the MMU</a:t>
            </a:r>
            <a:r>
              <a:rPr lang="en-US" sz="5400" dirty="0" smtClean="0"/>
              <a:t> </a:t>
            </a:r>
            <a:endParaRPr lang="en-US" sz="5400" dirty="0"/>
          </a:p>
        </p:txBody>
      </p:sp>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45937" y="1600200"/>
            <a:ext cx="56969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243192" y="5257800"/>
            <a:ext cx="81258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40045" y="3195936"/>
            <a:ext cx="1573636" cy="461665"/>
          </a:xfrm>
          <a:prstGeom prst="rect">
            <a:avLst/>
          </a:prstGeom>
          <a:noFill/>
        </p:spPr>
        <p:txBody>
          <a:bodyPr wrap="none" rtlCol="0">
            <a:spAutoFit/>
          </a:bodyPr>
          <a:lstStyle/>
          <a:p>
            <a:r>
              <a:rPr lang="en-US" sz="2400" dirty="0" smtClean="0"/>
              <a:t>3.</a:t>
            </a:r>
            <a:r>
              <a:rPr lang="en-US" sz="2400" b="1" dirty="0" smtClean="0"/>
              <a:t> </a:t>
            </a:r>
            <a:r>
              <a:rPr lang="en-US" sz="2400" dirty="0" smtClean="0"/>
              <a:t>Gateway</a:t>
            </a:r>
            <a:endParaRPr lang="en-US" sz="2400" dirty="0"/>
          </a:p>
        </p:txBody>
      </p:sp>
      <p:sp>
        <p:nvSpPr>
          <p:cNvPr id="12" name="Text Placeholder 2"/>
          <p:cNvSpPr txBox="1">
            <a:spLocks/>
          </p:cNvSpPr>
          <p:nvPr/>
        </p:nvSpPr>
        <p:spPr>
          <a:xfrm>
            <a:off x="609441" y="1600201"/>
            <a:ext cx="1096994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3 </a:t>
            </a:r>
            <a:r>
              <a:rPr lang="en-US" sz="2400" dirty="0" smtClean="0"/>
              <a:t>Connections:</a:t>
            </a:r>
          </a:p>
        </p:txBody>
      </p:sp>
      <p:cxnSp>
        <p:nvCxnSpPr>
          <p:cNvPr id="9" name="Straight Arrow Connector 8"/>
          <p:cNvCxnSpPr/>
          <p:nvPr/>
        </p:nvCxnSpPr>
        <p:spPr>
          <a:xfrm flipH="1">
            <a:off x="8024310" y="3581400"/>
            <a:ext cx="1929897"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331" y="4191000"/>
            <a:ext cx="110866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8570100" y="5201056"/>
            <a:ext cx="877112"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8986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a:spLocks noGrp="1"/>
          </p:cNvSpPr>
          <p:nvPr>
            <p:ph type="title"/>
          </p:nvPr>
        </p:nvSpPr>
        <p:spPr/>
        <p:txBody>
          <a:bodyPr>
            <a:normAutofit fontScale="90000"/>
          </a:bodyPr>
          <a:lstStyle/>
          <a:p>
            <a:r>
              <a:rPr lang="en-US" sz="4000" dirty="0" smtClean="0"/>
              <a:t>Install the MMU</a:t>
            </a:r>
            <a:r>
              <a:rPr lang="en-US" sz="5400" dirty="0" smtClean="0"/>
              <a:t> </a:t>
            </a:r>
            <a:endParaRPr lang="en-US" sz="5400" dirty="0"/>
          </a:p>
        </p:txBody>
      </p:sp>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45937" y="1600200"/>
            <a:ext cx="56969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8472" y="4191000"/>
            <a:ext cx="110866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243192" y="5257800"/>
            <a:ext cx="81258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p:cNvSpPr txBox="1">
            <a:spLocks/>
          </p:cNvSpPr>
          <p:nvPr/>
        </p:nvSpPr>
        <p:spPr>
          <a:xfrm>
            <a:off x="609441" y="1600201"/>
            <a:ext cx="1096994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3 Connections:</a:t>
            </a:r>
          </a:p>
          <a:p>
            <a:pPr marL="400050" lvl="1" indent="0">
              <a:buFont typeface="Arial" panose="020B0604020202020204" pitchFamily="34" charset="0"/>
              <a:buNone/>
            </a:pPr>
            <a:endParaRPr lang="en-US" dirty="0" smtClean="0"/>
          </a:p>
        </p:txBody>
      </p:sp>
      <p:cxnSp>
        <p:nvCxnSpPr>
          <p:cNvPr id="9" name="Straight Arrow Connector 8"/>
          <p:cNvCxnSpPr/>
          <p:nvPr/>
        </p:nvCxnSpPr>
        <p:spPr>
          <a:xfrm flipH="1">
            <a:off x="8024310" y="3581400"/>
            <a:ext cx="1929897"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0970" y="6088560"/>
            <a:ext cx="4189417" cy="461665"/>
          </a:xfrm>
          <a:prstGeom prst="rect">
            <a:avLst/>
          </a:prstGeom>
          <a:noFill/>
        </p:spPr>
        <p:txBody>
          <a:bodyPr wrap="none" rtlCol="0">
            <a:spAutoFit/>
          </a:bodyPr>
          <a:lstStyle/>
          <a:p>
            <a:r>
              <a:rPr lang="en-US" sz="2400" dirty="0" smtClean="0"/>
              <a:t>Terminal blocks can be removed</a:t>
            </a:r>
            <a:endParaRPr lang="en-US" sz="2400" dirty="0"/>
          </a:p>
        </p:txBody>
      </p:sp>
      <p:sp>
        <p:nvSpPr>
          <p:cNvPr id="11" name="Oval 10"/>
          <p:cNvSpPr/>
          <p:nvPr/>
        </p:nvSpPr>
        <p:spPr>
          <a:xfrm>
            <a:off x="9751060" y="5029200"/>
            <a:ext cx="1117309" cy="76200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6"/>
          <p:cNvSpPr txBox="1"/>
          <p:nvPr/>
        </p:nvSpPr>
        <p:spPr>
          <a:xfrm>
            <a:off x="9040045" y="3195936"/>
            <a:ext cx="1573636" cy="461665"/>
          </a:xfrm>
          <a:prstGeom prst="rect">
            <a:avLst/>
          </a:prstGeom>
          <a:noFill/>
        </p:spPr>
        <p:txBody>
          <a:bodyPr wrap="none" rtlCol="0">
            <a:spAutoFit/>
          </a:bodyPr>
          <a:lstStyle/>
          <a:p>
            <a:r>
              <a:rPr lang="en-US" sz="2400" dirty="0" smtClean="0"/>
              <a:t>3.</a:t>
            </a:r>
            <a:r>
              <a:rPr lang="en-US" sz="2400" b="1" dirty="0" smtClean="0"/>
              <a:t> </a:t>
            </a:r>
            <a:r>
              <a:rPr lang="en-US" sz="2400" dirty="0" smtClean="0"/>
              <a:t>Gateway</a:t>
            </a:r>
            <a:endParaRPr lang="en-US" sz="2400" dirty="0"/>
          </a:p>
        </p:txBody>
      </p:sp>
      <p:pic>
        <p:nvPicPr>
          <p:cNvPr id="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331" y="4191000"/>
            <a:ext cx="110866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8570100" y="5201056"/>
            <a:ext cx="68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8472" y="4114800"/>
            <a:ext cx="2603598" cy="1953207"/>
          </a:xfrm>
          <a:prstGeom prst="rect">
            <a:avLst/>
          </a:prstGeom>
        </p:spPr>
      </p:pic>
    </p:spTree>
    <p:extLst>
      <p:ext uri="{BB962C8B-B14F-4D97-AF65-F5344CB8AC3E}">
        <p14:creationId xmlns:p14="http://schemas.microsoft.com/office/powerpoint/2010/main" val="2551830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Install the Gateway</a:t>
            </a:r>
            <a:r>
              <a:rPr lang="en-US" sz="5400" dirty="0" smtClean="0"/>
              <a:t> </a:t>
            </a:r>
            <a:endParaRPr lang="en-US" sz="5400" dirty="0"/>
          </a:p>
        </p:txBody>
      </p:sp>
      <p:sp>
        <p:nvSpPr>
          <p:cNvPr id="22" name="Content Placeholder 21"/>
          <p:cNvSpPr>
            <a:spLocks noGrp="1"/>
          </p:cNvSpPr>
          <p:nvPr>
            <p:ph idx="1"/>
          </p:nvPr>
        </p:nvSpPr>
        <p:spPr/>
        <p:txBody>
          <a:bodyPr>
            <a:normAutofit/>
          </a:bodyPr>
          <a:lstStyle/>
          <a:p>
            <a:pPr marL="285750" indent="-285750"/>
            <a:r>
              <a:rPr lang="en-US" sz="2400" dirty="0"/>
              <a:t>Locate the location of the Gateway in the site map, near the physical center of the array</a:t>
            </a:r>
          </a:p>
          <a:p>
            <a:pPr marL="285750" indent="-285750"/>
            <a:r>
              <a:rPr lang="en-US" sz="2400" dirty="0"/>
              <a:t>Mount the Gateways either to the frame of the module or racking system</a:t>
            </a:r>
          </a:p>
          <a:p>
            <a:pPr marL="285750" indent="-285750"/>
            <a:r>
              <a:rPr lang="en-US" sz="2400" dirty="0"/>
              <a:t>Run communication cable from the MMU to the </a:t>
            </a:r>
            <a:r>
              <a:rPr lang="en-US" sz="2400" dirty="0" smtClean="0"/>
              <a:t>Gateways in series</a:t>
            </a:r>
            <a:endParaRPr lang="en-US" sz="2400" dirty="0"/>
          </a:p>
          <a:p>
            <a:pPr marL="0" indent="0">
              <a:buNone/>
            </a:pPr>
            <a:r>
              <a:rPr lang="en-US" sz="2400" dirty="0" smtClean="0"/>
              <a:t> </a:t>
            </a:r>
            <a:endParaRPr lang="en-US" sz="2400" dirty="0"/>
          </a:p>
        </p:txBody>
      </p:sp>
      <p:grpSp>
        <p:nvGrpSpPr>
          <p:cNvPr id="30" name="Group 29"/>
          <p:cNvGrpSpPr/>
          <p:nvPr/>
        </p:nvGrpSpPr>
        <p:grpSpPr>
          <a:xfrm>
            <a:off x="1218882" y="4495800"/>
            <a:ext cx="6500707" cy="1752600"/>
            <a:chOff x="762000" y="4114800"/>
            <a:chExt cx="7086600" cy="2501896"/>
          </a:xfrm>
        </p:grpSpPr>
        <p:grpSp>
          <p:nvGrpSpPr>
            <p:cNvPr id="31" name="Group 30"/>
            <p:cNvGrpSpPr/>
            <p:nvPr/>
          </p:nvGrpSpPr>
          <p:grpSpPr>
            <a:xfrm>
              <a:off x="4114800" y="4114800"/>
              <a:ext cx="3733800" cy="2274784"/>
              <a:chOff x="4114800" y="4114800"/>
              <a:chExt cx="3733800" cy="2274784"/>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4114800"/>
                <a:ext cx="3733800" cy="2274784"/>
              </a:xfrm>
              <a:prstGeom prst="rect">
                <a:avLst/>
              </a:prstGeom>
            </p:spPr>
          </p:pic>
          <p:sp>
            <p:nvSpPr>
              <p:cNvPr id="41" name="Rectangle 40"/>
              <p:cNvSpPr/>
              <p:nvPr/>
            </p:nvSpPr>
            <p:spPr>
              <a:xfrm>
                <a:off x="4114800" y="4776536"/>
                <a:ext cx="6096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4343400"/>
              <a:ext cx="177165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Freeform 32"/>
            <p:cNvSpPr/>
            <p:nvPr/>
          </p:nvSpPr>
          <p:spPr>
            <a:xfrm>
              <a:off x="2192627" y="4692316"/>
              <a:ext cx="2503448" cy="1924380"/>
            </a:xfrm>
            <a:custGeom>
              <a:avLst/>
              <a:gdLst>
                <a:gd name="connsiteX0" fmla="*/ 9152 w 2503448"/>
                <a:gd name="connsiteY0" fmla="*/ 1479884 h 1924380"/>
                <a:gd name="connsiteX1" fmla="*/ 334005 w 2503448"/>
                <a:gd name="connsiteY1" fmla="*/ 1913021 h 1924380"/>
                <a:gd name="connsiteX2" fmla="*/ 2198899 w 2503448"/>
                <a:gd name="connsiteY2" fmla="*/ 1070810 h 1924380"/>
                <a:gd name="connsiteX3" fmla="*/ 2499689 w 2503448"/>
                <a:gd name="connsiteY3" fmla="*/ 0 h 1924380"/>
                <a:gd name="connsiteX4" fmla="*/ 2499689 w 2503448"/>
                <a:gd name="connsiteY4" fmla="*/ 0 h 1924380"/>
                <a:gd name="connsiteX5" fmla="*/ 2499689 w 2503448"/>
                <a:gd name="connsiteY5" fmla="*/ 0 h 1924380"/>
                <a:gd name="connsiteX6" fmla="*/ 2499689 w 2503448"/>
                <a:gd name="connsiteY6"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3448" h="1924380">
                  <a:moveTo>
                    <a:pt x="9152" y="1479884"/>
                  </a:moveTo>
                  <a:cubicBezTo>
                    <a:pt x="-10901" y="1730542"/>
                    <a:pt x="-30953" y="1981200"/>
                    <a:pt x="334005" y="1913021"/>
                  </a:cubicBezTo>
                  <a:cubicBezTo>
                    <a:pt x="698963" y="1844842"/>
                    <a:pt x="1837952" y="1389647"/>
                    <a:pt x="2198899" y="1070810"/>
                  </a:cubicBezTo>
                  <a:cubicBezTo>
                    <a:pt x="2559846" y="751973"/>
                    <a:pt x="2499689" y="0"/>
                    <a:pt x="2499689" y="0"/>
                  </a:cubicBezTo>
                  <a:lnTo>
                    <a:pt x="2499689" y="0"/>
                  </a:lnTo>
                  <a:lnTo>
                    <a:pt x="2499689" y="0"/>
                  </a:lnTo>
                  <a:lnTo>
                    <a:pt x="2499689"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5325" y="4343401"/>
            <a:ext cx="1771189" cy="192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3567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Install the Gateway</a:t>
            </a:r>
            <a:r>
              <a:rPr lang="en-US" sz="5400" dirty="0" smtClean="0"/>
              <a:t> </a:t>
            </a:r>
            <a:endParaRPr lang="en-US" sz="5400" dirty="0"/>
          </a:p>
        </p:txBody>
      </p:sp>
      <p:sp>
        <p:nvSpPr>
          <p:cNvPr id="21" name="Content Placeholder 21"/>
          <p:cNvSpPr>
            <a:spLocks noGrp="1"/>
          </p:cNvSpPr>
          <p:nvPr>
            <p:ph sz="half" idx="2"/>
          </p:nvPr>
        </p:nvSpPr>
        <p:spPr/>
        <p:txBody>
          <a:bodyPr>
            <a:normAutofit/>
          </a:bodyPr>
          <a:lstStyle/>
          <a:p>
            <a:pPr marL="0" indent="0">
              <a:buNone/>
            </a:pPr>
            <a:r>
              <a:rPr lang="en-US" sz="2800" dirty="0" smtClean="0"/>
              <a:t> </a:t>
            </a:r>
            <a:endParaRPr lang="en-US" sz="2800" dirty="0"/>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11864" y="-1277949"/>
            <a:ext cx="3781424" cy="1014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94870" y="3119736"/>
            <a:ext cx="1503938" cy="461665"/>
          </a:xfrm>
          <a:prstGeom prst="rect">
            <a:avLst/>
          </a:prstGeom>
          <a:noFill/>
        </p:spPr>
        <p:txBody>
          <a:bodyPr wrap="none" rtlCol="0">
            <a:spAutoFit/>
          </a:bodyPr>
          <a:lstStyle/>
          <a:p>
            <a:r>
              <a:rPr lang="en-US" sz="2400" dirty="0" smtClean="0"/>
              <a:t>50ft (15m)</a:t>
            </a:r>
            <a:endParaRPr lang="en-US" sz="2400" dirty="0"/>
          </a:p>
        </p:txBody>
      </p:sp>
      <p:sp>
        <p:nvSpPr>
          <p:cNvPr id="15" name="TextBox 14"/>
          <p:cNvSpPr txBox="1"/>
          <p:nvPr/>
        </p:nvSpPr>
        <p:spPr>
          <a:xfrm>
            <a:off x="609442" y="1422401"/>
            <a:ext cx="4342407" cy="830997"/>
          </a:xfrm>
          <a:prstGeom prst="rect">
            <a:avLst/>
          </a:prstGeom>
          <a:noFill/>
        </p:spPr>
        <p:txBody>
          <a:bodyPr wrap="none" rtlCol="0">
            <a:spAutoFit/>
          </a:bodyPr>
          <a:lstStyle/>
          <a:p>
            <a:r>
              <a:rPr lang="en-US" sz="2400" dirty="0" smtClean="0"/>
              <a:t>Mount in the middle of the array </a:t>
            </a:r>
          </a:p>
          <a:p>
            <a:r>
              <a:rPr lang="en-US" sz="2400" dirty="0" smtClean="0"/>
              <a:t>according to the site map</a:t>
            </a:r>
            <a:endParaRPr lang="en-US" sz="2400" dirty="0"/>
          </a:p>
        </p:txBody>
      </p:sp>
      <p:cxnSp>
        <p:nvCxnSpPr>
          <p:cNvPr id="16" name="Straight Arrow Connector 15"/>
          <p:cNvCxnSpPr>
            <a:stCxn id="15" idx="2"/>
          </p:cNvCxnSpPr>
          <p:nvPr/>
        </p:nvCxnSpPr>
        <p:spPr>
          <a:xfrm>
            <a:off x="2780646" y="2253398"/>
            <a:ext cx="266562" cy="109940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2"/>
          </p:cNvCxnSpPr>
          <p:nvPr/>
        </p:nvCxnSpPr>
        <p:spPr>
          <a:xfrm>
            <a:off x="2780646" y="2253398"/>
            <a:ext cx="1790163" cy="87080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2"/>
          </p:cNvCxnSpPr>
          <p:nvPr/>
        </p:nvCxnSpPr>
        <p:spPr>
          <a:xfrm>
            <a:off x="2780646" y="2253398"/>
            <a:ext cx="3212193" cy="87080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007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Install the Gateway</a:t>
            </a:r>
            <a:r>
              <a:rPr lang="en-US" sz="5400" dirty="0" smtClean="0"/>
              <a:t> </a:t>
            </a:r>
            <a:endParaRPr lang="en-US" sz="5400" dirty="0"/>
          </a:p>
        </p:txBody>
      </p:sp>
      <p:sp>
        <p:nvSpPr>
          <p:cNvPr id="21" name="Content Placeholder 21"/>
          <p:cNvSpPr>
            <a:spLocks noGrp="1"/>
          </p:cNvSpPr>
          <p:nvPr>
            <p:ph idx="1"/>
          </p:nvPr>
        </p:nvSpPr>
        <p:spPr/>
        <p:txBody>
          <a:bodyPr>
            <a:normAutofit/>
          </a:bodyPr>
          <a:lstStyle/>
          <a:p>
            <a:pPr marL="0" indent="0">
              <a:buNone/>
            </a:pPr>
            <a:r>
              <a:rPr lang="en-US" sz="2800" dirty="0" smtClean="0"/>
              <a:t> </a:t>
            </a:r>
            <a:endParaRPr lang="en-US" sz="2800" dirty="0"/>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11864" y="-1277949"/>
            <a:ext cx="3781424" cy="1014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stCxn id="17" idx="2"/>
          </p:cNvCxnSpPr>
          <p:nvPr/>
        </p:nvCxnSpPr>
        <p:spPr>
          <a:xfrm flipH="1">
            <a:off x="2894012" y="1884066"/>
            <a:ext cx="131411" cy="146873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2"/>
          </p:cNvCxnSpPr>
          <p:nvPr/>
        </p:nvCxnSpPr>
        <p:spPr>
          <a:xfrm>
            <a:off x="3025423" y="1884066"/>
            <a:ext cx="1621189" cy="124013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2"/>
          </p:cNvCxnSpPr>
          <p:nvPr/>
        </p:nvCxnSpPr>
        <p:spPr>
          <a:xfrm>
            <a:off x="3025423" y="1884066"/>
            <a:ext cx="2916589" cy="124013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441" y="1422401"/>
            <a:ext cx="4831964" cy="461665"/>
          </a:xfrm>
          <a:prstGeom prst="rect">
            <a:avLst/>
          </a:prstGeom>
          <a:noFill/>
        </p:spPr>
        <p:txBody>
          <a:bodyPr wrap="none" rtlCol="0">
            <a:spAutoFit/>
          </a:bodyPr>
          <a:lstStyle/>
          <a:p>
            <a:r>
              <a:rPr lang="en-US" sz="2400" dirty="0" smtClean="0"/>
              <a:t>Run </a:t>
            </a:r>
            <a:r>
              <a:rPr lang="en-US" sz="2400" dirty="0"/>
              <a:t>cable from MMU to all Gateways</a:t>
            </a:r>
          </a:p>
        </p:txBody>
      </p:sp>
      <p:sp>
        <p:nvSpPr>
          <p:cNvPr id="11" name="TextBox 10"/>
          <p:cNvSpPr txBox="1"/>
          <p:nvPr/>
        </p:nvSpPr>
        <p:spPr>
          <a:xfrm>
            <a:off x="7922737" y="4953001"/>
            <a:ext cx="2499017" cy="1200329"/>
          </a:xfrm>
          <a:prstGeom prst="rect">
            <a:avLst/>
          </a:prstGeom>
          <a:noFill/>
        </p:spPr>
        <p:txBody>
          <a:bodyPr wrap="none" rtlCol="0">
            <a:spAutoFit/>
          </a:bodyPr>
          <a:lstStyle/>
          <a:p>
            <a:r>
              <a:rPr lang="en-US" sz="2400" dirty="0" smtClean="0"/>
              <a:t>Last Gateway</a:t>
            </a:r>
          </a:p>
          <a:p>
            <a:r>
              <a:rPr lang="en-US" sz="2400" dirty="0" smtClean="0"/>
              <a:t>should have the </a:t>
            </a:r>
          </a:p>
          <a:p>
            <a:r>
              <a:rPr lang="en-US" sz="2400" dirty="0" smtClean="0"/>
              <a:t>resistor connected</a:t>
            </a:r>
            <a:endParaRPr lang="en-US" sz="2400" dirty="0"/>
          </a:p>
        </p:txBody>
      </p:sp>
      <p:cxnSp>
        <p:nvCxnSpPr>
          <p:cNvPr id="12" name="Straight Arrow Connector 11"/>
          <p:cNvCxnSpPr>
            <a:stCxn id="11" idx="0"/>
          </p:cNvCxnSpPr>
          <p:nvPr/>
        </p:nvCxnSpPr>
        <p:spPr>
          <a:xfrm flipV="1">
            <a:off x="9172246" y="4038600"/>
            <a:ext cx="883535" cy="91440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595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smtClean="0"/>
              <a:t>Install the Smart Modules</a:t>
            </a:r>
            <a:r>
              <a:rPr lang="en-US" sz="5400" dirty="0" smtClean="0"/>
              <a:t> </a:t>
            </a:r>
            <a:endParaRPr lang="en-US" sz="5400" dirty="0"/>
          </a:p>
        </p:txBody>
      </p:sp>
      <p:sp>
        <p:nvSpPr>
          <p:cNvPr id="5" name="Content Placeholder 4"/>
          <p:cNvSpPr>
            <a:spLocks noGrp="1"/>
          </p:cNvSpPr>
          <p:nvPr>
            <p:ph idx="1"/>
          </p:nvPr>
        </p:nvSpPr>
        <p:spPr>
          <a:xfrm>
            <a:off x="609441" y="1600201"/>
            <a:ext cx="5586545" cy="4525963"/>
          </a:xfrm>
        </p:spPr>
        <p:txBody>
          <a:bodyPr>
            <a:normAutofit/>
          </a:bodyPr>
          <a:lstStyle/>
          <a:p>
            <a:pPr marL="0" indent="0">
              <a:buNone/>
            </a:pPr>
            <a:r>
              <a:rPr lang="en-US" sz="2400" dirty="0" smtClean="0"/>
              <a:t>Before placing the modules, remove the peel able barcode sticker and place on array layout or string list</a:t>
            </a:r>
          </a:p>
        </p:txBody>
      </p:sp>
      <p:grpSp>
        <p:nvGrpSpPr>
          <p:cNvPr id="31" name="Group 30"/>
          <p:cNvGrpSpPr/>
          <p:nvPr/>
        </p:nvGrpSpPr>
        <p:grpSpPr>
          <a:xfrm>
            <a:off x="4249162" y="1701800"/>
            <a:ext cx="6720781" cy="4316726"/>
            <a:chOff x="3124201" y="1533368"/>
            <a:chExt cx="5401131" cy="4459758"/>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1" y="1533368"/>
              <a:ext cx="3267531" cy="2502249"/>
            </a:xfrm>
            <a:prstGeom prst="rect">
              <a:avLst/>
            </a:prstGeom>
          </p:spPr>
        </p:pic>
        <p:pic>
          <p:nvPicPr>
            <p:cNvPr id="33" name="Picture 3" descr="C:\Users\Daniel R\Google Drive\Training Material\Graphics for Presentations\Barcode Lis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1" y="3572269"/>
              <a:ext cx="1899313" cy="2420857"/>
            </a:xfrm>
            <a:prstGeom prst="rect">
              <a:avLst/>
            </a:prstGeom>
            <a:noFill/>
            <a:ln>
              <a:solidFill>
                <a:schemeClr val="bg2">
                  <a:lumMod val="10000"/>
                </a:schemeClr>
              </a:solidFill>
            </a:ln>
            <a:extLst>
              <a:ext uri="{909E8E84-426E-40DD-AFC4-6F175D3DCCD1}">
                <a14:hiddenFill xmlns:a14="http://schemas.microsoft.com/office/drawing/2010/main">
                  <a:solidFill>
                    <a:srgbClr val="FFFFFF"/>
                  </a:solidFill>
                </a14:hiddenFill>
              </a:ext>
            </a:extLst>
          </p:spPr>
        </p:pic>
        <p:cxnSp>
          <p:nvCxnSpPr>
            <p:cNvPr id="34" name="Curved Connector 33"/>
            <p:cNvCxnSpPr/>
            <p:nvPr/>
          </p:nvCxnSpPr>
          <p:spPr>
            <a:xfrm rot="10800000" flipV="1">
              <a:off x="4648200" y="3733800"/>
              <a:ext cx="1447800" cy="1320800"/>
            </a:xfrm>
            <a:prstGeom prst="curvedConnector3">
              <a:avLst/>
            </a:prstGeom>
            <a:ln>
              <a:solidFill>
                <a:srgbClr val="61FD55"/>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74556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062943" y="2895600"/>
            <a:ext cx="6056322" cy="2947988"/>
            <a:chOff x="5029200" y="4262437"/>
            <a:chExt cx="3781425" cy="2490788"/>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267200"/>
              <a:ext cx="378142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2" y="4262437"/>
              <a:ext cx="1219200" cy="304800"/>
            </a:xfrm>
            <a:prstGeom prst="triangle">
              <a:avLst>
                <a:gd name="adj" fmla="val 8510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Connector 36"/>
            <p:cNvCxnSpPr/>
            <p:nvPr/>
          </p:nvCxnSpPr>
          <p:spPr>
            <a:xfrm flipV="1">
              <a:off x="5943600" y="4467222"/>
              <a:ext cx="1600200" cy="566928"/>
            </a:xfrm>
            <a:prstGeom prst="line">
              <a:avLst/>
            </a:prstGeom>
            <a:ln w="19050"/>
          </p:spPr>
          <p:style>
            <a:lnRef idx="1">
              <a:schemeClr val="dk1"/>
            </a:lnRef>
            <a:fillRef idx="0">
              <a:schemeClr val="dk1"/>
            </a:fillRef>
            <a:effectRef idx="0">
              <a:schemeClr val="dk1"/>
            </a:effectRef>
            <a:fontRef idx="minor">
              <a:schemeClr val="tx1"/>
            </a:fontRef>
          </p:style>
        </p:cxnSp>
      </p:grpSp>
      <p:sp>
        <p:nvSpPr>
          <p:cNvPr id="4" name="Title 3"/>
          <p:cNvSpPr>
            <a:spLocks noGrp="1"/>
          </p:cNvSpPr>
          <p:nvPr>
            <p:ph type="title"/>
          </p:nvPr>
        </p:nvSpPr>
        <p:spPr/>
        <p:txBody>
          <a:bodyPr>
            <a:normAutofit fontScale="90000"/>
          </a:bodyPr>
          <a:lstStyle/>
          <a:p>
            <a:r>
              <a:rPr lang="en-US" sz="4000" dirty="0" smtClean="0"/>
              <a:t>Install the Smart Modules</a:t>
            </a:r>
            <a:r>
              <a:rPr lang="en-US" sz="5400" dirty="0" smtClean="0"/>
              <a:t> </a:t>
            </a:r>
            <a:endParaRPr lang="en-US" sz="5400" dirty="0"/>
          </a:p>
        </p:txBody>
      </p:sp>
      <p:sp>
        <p:nvSpPr>
          <p:cNvPr id="5" name="Content Placeholder 4"/>
          <p:cNvSpPr>
            <a:spLocks noGrp="1"/>
          </p:cNvSpPr>
          <p:nvPr>
            <p:ph idx="1"/>
          </p:nvPr>
        </p:nvSpPr>
        <p:spPr>
          <a:xfrm>
            <a:off x="609441" y="1600201"/>
            <a:ext cx="10665222" cy="4525963"/>
          </a:xfrm>
        </p:spPr>
        <p:txBody>
          <a:bodyPr>
            <a:normAutofit/>
          </a:bodyPr>
          <a:lstStyle/>
          <a:p>
            <a:pPr marL="0" indent="0">
              <a:buNone/>
            </a:pPr>
            <a:r>
              <a:rPr lang="en-US" sz="2400" dirty="0" smtClean="0"/>
              <a:t>Mount and connect as is if the Smart Modules are standard modules, according to the site map or string list</a:t>
            </a:r>
            <a:endParaRPr lang="en-US" sz="2400" dirty="0"/>
          </a:p>
        </p:txBody>
      </p:sp>
    </p:spTree>
    <p:extLst>
      <p:ext uri="{BB962C8B-B14F-4D97-AF65-F5344CB8AC3E}">
        <p14:creationId xmlns:p14="http://schemas.microsoft.com/office/powerpoint/2010/main" val="3489821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02314" y="2421914"/>
            <a:ext cx="1029996" cy="97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fontScale="90000"/>
          </a:bodyPr>
          <a:lstStyle/>
          <a:p>
            <a:r>
              <a:rPr lang="en-US" sz="4000" dirty="0"/>
              <a:t>Solution </a:t>
            </a:r>
            <a:r>
              <a:rPr lang="en-US" sz="4000" dirty="0" smtClean="0"/>
              <a:t>Overview</a:t>
            </a:r>
            <a:r>
              <a:rPr lang="en-US" sz="5400" dirty="0" smtClean="0"/>
              <a:t> </a:t>
            </a:r>
            <a:endParaRPr lang="en-US" sz="4000" dirty="0"/>
          </a:p>
        </p:txBody>
      </p:sp>
      <p:sp>
        <p:nvSpPr>
          <p:cNvPr id="4" name="Text Placeholder 3"/>
          <p:cNvSpPr>
            <a:spLocks noGrp="1"/>
          </p:cNvSpPr>
          <p:nvPr>
            <p:ph type="body" idx="1"/>
          </p:nvPr>
        </p:nvSpPr>
        <p:spPr/>
        <p:txBody>
          <a:bodyPr>
            <a:noAutofit/>
          </a:bodyPr>
          <a:lstStyle/>
          <a:p>
            <a:pPr marL="0" lvl="1"/>
            <a:r>
              <a:rPr lang="en-US" sz="4400" dirty="0">
                <a:solidFill>
                  <a:srgbClr val="00B050"/>
                </a:solidFill>
              </a:rPr>
              <a:t>1 </a:t>
            </a:r>
            <a:r>
              <a:rPr lang="en-US" sz="2800" b="0" dirty="0"/>
              <a:t>Smart </a:t>
            </a:r>
            <a:r>
              <a:rPr lang="en-US" sz="2800" b="0" dirty="0" smtClean="0"/>
              <a:t>Module</a:t>
            </a:r>
            <a:endParaRPr lang="en-US" sz="2800" b="0" dirty="0"/>
          </a:p>
        </p:txBody>
      </p:sp>
      <p:sp>
        <p:nvSpPr>
          <p:cNvPr id="8" name="Text Placeholder 2"/>
          <p:cNvSpPr>
            <a:spLocks noGrp="1"/>
          </p:cNvSpPr>
          <p:nvPr>
            <p:ph sz="half" idx="2"/>
          </p:nvPr>
        </p:nvSpPr>
        <p:spPr/>
        <p:txBody>
          <a:bodyPr>
            <a:normAutofit/>
          </a:bodyPr>
          <a:lstStyle/>
          <a:p>
            <a:pPr marL="0" indent="0">
              <a:lnSpc>
                <a:spcPct val="150000"/>
              </a:lnSpc>
              <a:buNone/>
            </a:pPr>
            <a:r>
              <a:rPr lang="en-US" sz="2800" dirty="0" smtClean="0"/>
              <a:t>A </a:t>
            </a:r>
            <a:r>
              <a:rPr lang="en-US" sz="2800" dirty="0"/>
              <a:t>PV Module that incorporates the Tigo Energy optimizer hardware into the junction box</a:t>
            </a:r>
          </a:p>
          <a:p>
            <a:pPr marL="400050" lvl="1" indent="0">
              <a:lnSpc>
                <a:spcPct val="150000"/>
              </a:lnSpc>
              <a:buNone/>
            </a:pPr>
            <a:endParaRPr lang="en-US" sz="3200" dirty="0" smtClean="0"/>
          </a:p>
        </p:txBody>
      </p:sp>
      <p:pic>
        <p:nvPicPr>
          <p:cNvPr id="14"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931746" y="2438400"/>
            <a:ext cx="3906982" cy="2394065"/>
          </a:xfrm>
          <a:prstGeom prst="rect">
            <a:avLst/>
          </a:prstGeom>
        </p:spPr>
      </p:pic>
    </p:spTree>
    <p:extLst>
      <p:ext uri="{BB962C8B-B14F-4D97-AF65-F5344CB8AC3E}">
        <p14:creationId xmlns:p14="http://schemas.microsoft.com/office/powerpoint/2010/main" val="20030321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Time Estimation: Installation</a:t>
            </a:r>
            <a:r>
              <a:rPr lang="en-US" sz="5400" dirty="0" smtClean="0"/>
              <a:t> </a:t>
            </a:r>
            <a:endParaRPr lang="en-US" sz="4000" dirty="0"/>
          </a:p>
        </p:txBody>
      </p:sp>
      <p:sp>
        <p:nvSpPr>
          <p:cNvPr id="3" name="Content Placeholder 2"/>
          <p:cNvSpPr>
            <a:spLocks noGrp="1"/>
          </p:cNvSpPr>
          <p:nvPr>
            <p:ph idx="1"/>
          </p:nvPr>
        </p:nvSpPr>
        <p:spPr/>
        <p:txBody>
          <a:bodyPr>
            <a:noAutofit/>
          </a:bodyPr>
          <a:lstStyle/>
          <a:p>
            <a:r>
              <a:rPr lang="en-US" sz="2400" dirty="0"/>
              <a:t>MMU (10 – 30 </a:t>
            </a:r>
            <a:r>
              <a:rPr lang="en-US" sz="2400" dirty="0" smtClean="0"/>
              <a:t>minutes) </a:t>
            </a:r>
            <a:r>
              <a:rPr lang="en-US" sz="2400" dirty="0"/>
              <a:t>per unit</a:t>
            </a:r>
          </a:p>
          <a:p>
            <a:r>
              <a:rPr lang="en-US" sz="2400" dirty="0" smtClean="0"/>
              <a:t>Gateways </a:t>
            </a:r>
            <a:r>
              <a:rPr lang="en-US" sz="2400" dirty="0"/>
              <a:t>(5 – 10 </a:t>
            </a:r>
            <a:r>
              <a:rPr lang="en-US" sz="2400" dirty="0" smtClean="0"/>
              <a:t>minutes) </a:t>
            </a:r>
            <a:r>
              <a:rPr lang="en-US" sz="2400" dirty="0"/>
              <a:t>per unit</a:t>
            </a:r>
          </a:p>
          <a:p>
            <a:r>
              <a:rPr lang="en-US" sz="2400" dirty="0" smtClean="0"/>
              <a:t>Smart </a:t>
            </a:r>
            <a:r>
              <a:rPr lang="en-US" sz="2400" dirty="0"/>
              <a:t>modules (1 </a:t>
            </a:r>
            <a:r>
              <a:rPr lang="en-US" sz="2400" dirty="0" smtClean="0"/>
              <a:t>second) </a:t>
            </a:r>
            <a:r>
              <a:rPr lang="en-US" sz="2400" dirty="0"/>
              <a:t>per </a:t>
            </a:r>
            <a:r>
              <a:rPr lang="en-US" sz="2400" dirty="0" smtClean="0"/>
              <a:t>module</a:t>
            </a:r>
          </a:p>
          <a:p>
            <a:pPr lvl="1"/>
            <a:r>
              <a:rPr lang="en-US" sz="2000" dirty="0" smtClean="0"/>
              <a:t>Remove </a:t>
            </a:r>
            <a:r>
              <a:rPr lang="en-US" sz="2000" dirty="0"/>
              <a:t>MAC ID sticker</a:t>
            </a:r>
          </a:p>
          <a:p>
            <a:pPr marL="0" indent="0">
              <a:buNone/>
            </a:pPr>
            <a:endParaRPr lang="en-US" sz="2400" dirty="0" smtClean="0"/>
          </a:p>
          <a:p>
            <a:pPr marL="0" indent="0">
              <a:buNone/>
            </a:pPr>
            <a:r>
              <a:rPr lang="en-US" sz="2400" dirty="0"/>
              <a:t>	</a:t>
            </a:r>
            <a:r>
              <a:rPr lang="en-US" sz="2400" dirty="0" smtClean="0"/>
              <a:t>Note</a:t>
            </a:r>
            <a:r>
              <a:rPr lang="en-US" sz="2400" dirty="0"/>
              <a:t>:  Installation times are given as </a:t>
            </a:r>
            <a:r>
              <a:rPr lang="en-US" sz="2400" dirty="0" smtClean="0"/>
              <a:t>	approximations</a:t>
            </a:r>
            <a:endParaRPr lang="en-US" sz="2400" dirty="0"/>
          </a:p>
          <a:p>
            <a:endParaRPr lang="en-US" sz="2400" dirty="0"/>
          </a:p>
        </p:txBody>
      </p:sp>
    </p:spTree>
    <p:extLst>
      <p:ext uri="{BB962C8B-B14F-4D97-AF65-F5344CB8AC3E}">
        <p14:creationId xmlns:p14="http://schemas.microsoft.com/office/powerpoint/2010/main" val="394781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a:xfrm>
            <a:off x="609441" y="1600201"/>
            <a:ext cx="10766795" cy="4525963"/>
          </a:xfrm>
        </p:spPr>
        <p:txBody>
          <a:bodyPr>
            <a:normAutofit/>
          </a:bodyPr>
          <a:lstStyle/>
          <a:p>
            <a:r>
              <a:rPr lang="en-US" sz="2400" dirty="0" smtClean="0"/>
              <a:t>Go to </a:t>
            </a:r>
            <a:r>
              <a:rPr lang="en-US" sz="2400" dirty="0" smtClean="0">
                <a:hlinkClick r:id="rId2"/>
              </a:rPr>
              <a:t>www.tigoenergy.com/</a:t>
            </a:r>
            <a:r>
              <a:rPr lang="en-US" sz="2400" dirty="0" smtClean="0"/>
              <a:t> and press “Login”</a:t>
            </a:r>
          </a:p>
          <a:p>
            <a:r>
              <a:rPr lang="en-US" sz="2400" dirty="0" smtClean="0"/>
              <a:t>Have your site map or string list with barcodes</a:t>
            </a:r>
          </a:p>
          <a:p>
            <a:endParaRPr lang="en-US" sz="2400" dirty="0" smtClean="0"/>
          </a:p>
          <a:p>
            <a:endParaRPr lang="en-US" sz="2400" dirty="0"/>
          </a:p>
        </p:txBody>
      </p:sp>
      <p:pic>
        <p:nvPicPr>
          <p:cNvPr id="9" name="Picture 5"/>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2743200"/>
            <a:ext cx="5383213" cy="31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7"/>
          <p:cNvPicPr>
            <a:picLocks noChangeAspect="1"/>
          </p:cNvPicPr>
          <p:nvPr/>
        </p:nvPicPr>
        <p:blipFill rotWithShape="1">
          <a:blip r:embed="rId4">
            <a:extLst>
              <a:ext uri="{28A0092B-C50C-407E-A947-70E740481C1C}">
                <a14:useLocalDpi xmlns:a14="http://schemas.microsoft.com/office/drawing/2010/main" val="0"/>
              </a:ext>
            </a:extLst>
          </a:blip>
          <a:srcRect b="24362"/>
          <a:stretch/>
        </p:blipFill>
        <p:spPr>
          <a:xfrm>
            <a:off x="3961368" y="3286330"/>
            <a:ext cx="6781244" cy="3338208"/>
          </a:xfrm>
          <a:prstGeom prst="rect">
            <a:avLst/>
          </a:prstGeom>
        </p:spPr>
      </p:pic>
      <p:sp>
        <p:nvSpPr>
          <p:cNvPr id="6" name="Oval 5"/>
          <p:cNvSpPr/>
          <p:nvPr/>
        </p:nvSpPr>
        <p:spPr>
          <a:xfrm>
            <a:off x="10076268" y="2971800"/>
            <a:ext cx="822960" cy="82296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315266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457200" indent="-457200">
              <a:buFont typeface="Arial" panose="020B0604020202020204" pitchFamily="34" charset="0"/>
              <a:buChar char="•"/>
            </a:pPr>
            <a:r>
              <a:rPr lang="en-US" dirty="0"/>
              <a:t>Use a barcode scanner to save time</a:t>
            </a:r>
          </a:p>
          <a:p>
            <a:pPr marL="457200" indent="-457200">
              <a:buFont typeface="Arial" panose="020B0604020202020204" pitchFamily="34" charset="0"/>
              <a:buChar char="•"/>
            </a:pPr>
            <a:r>
              <a:rPr lang="en-US" dirty="0"/>
              <a:t>Easy to use, simply plug and play</a:t>
            </a:r>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endParaRPr lang="en-US" sz="2400" dirty="0" smtClean="0"/>
          </a:p>
          <a:p>
            <a:endParaRPr lang="en-US" sz="2400" dirty="0"/>
          </a:p>
        </p:txBody>
      </p:sp>
      <p:pic>
        <p:nvPicPr>
          <p:cNvPr id="6" name="Picture 2" descr="C:\Users\ken.lou\Dropbox\Installer Training Materials\Powerpoints\Images\Barcode Scanner.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7339013" y="1616075"/>
            <a:ext cx="4849812"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6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3"/>
          </p:nvPr>
        </p:nvSpPr>
        <p:spPr/>
        <p:txBody>
          <a:bodyPr/>
          <a:lstStyle/>
          <a:p>
            <a:r>
              <a:rPr lang="en-US" dirty="0" smtClean="0"/>
              <a:t>Log in</a:t>
            </a:r>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11"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193872" y="1600200"/>
            <a:ext cx="596509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9721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pPr>
              <a:buClr>
                <a:srgbClr val="00B050"/>
              </a:buClr>
            </a:pPr>
            <a:endParaRPr lang="en-US" dirty="0" smtClean="0"/>
          </a:p>
          <a:p>
            <a:pPr>
              <a:buClr>
                <a:srgbClr val="00B050"/>
              </a:buClr>
            </a:pPr>
            <a:r>
              <a:rPr lang="en-US" dirty="0" smtClean="0"/>
              <a:t>Click </a:t>
            </a:r>
            <a:r>
              <a:rPr lang="en-US" dirty="0"/>
              <a:t>on “New Installation” at the bottom</a:t>
            </a:r>
          </a:p>
          <a:p>
            <a:pPr>
              <a:buClr>
                <a:srgbClr val="00B050"/>
              </a:buClr>
            </a:pPr>
            <a:endParaRPr lang="en-US" sz="2400" dirty="0"/>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a:buClr>
                <a:srgbClr val="00B050"/>
              </a:buClr>
            </a:pPr>
            <a:endParaRPr lang="en-US" sz="2400" dirty="0" smtClean="0"/>
          </a:p>
          <a:p>
            <a:pPr>
              <a:buClr>
                <a:srgbClr val="00B050"/>
              </a:buClr>
            </a:pPr>
            <a:endParaRPr lang="en-US" sz="2400" dirty="0" smtClean="0"/>
          </a:p>
        </p:txBody>
      </p:sp>
      <p:grpSp>
        <p:nvGrpSpPr>
          <p:cNvPr id="15" name="Group 14"/>
          <p:cNvGrpSpPr/>
          <p:nvPr/>
        </p:nvGrpSpPr>
        <p:grpSpPr>
          <a:xfrm>
            <a:off x="4799012" y="1219200"/>
            <a:ext cx="6400800" cy="3750818"/>
            <a:chOff x="4799012" y="1219200"/>
            <a:chExt cx="6400800" cy="3750818"/>
          </a:xfrm>
        </p:grpSpPr>
        <p:grpSp>
          <p:nvGrpSpPr>
            <p:cNvPr id="13" name="Group 12"/>
            <p:cNvGrpSpPr/>
            <p:nvPr/>
          </p:nvGrpSpPr>
          <p:grpSpPr>
            <a:xfrm>
              <a:off x="4799012" y="1219200"/>
              <a:ext cx="6400800" cy="3710588"/>
              <a:chOff x="4799012" y="1219200"/>
              <a:chExt cx="6400800" cy="3710588"/>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012" y="1219200"/>
                <a:ext cx="6400800" cy="3264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012" y="4486203"/>
                <a:ext cx="6391656" cy="443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p:cNvSpPr/>
            <p:nvPr/>
          </p:nvSpPr>
          <p:spPr>
            <a:xfrm>
              <a:off x="4799012" y="3625850"/>
              <a:ext cx="76200" cy="1344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123612" y="3625850"/>
              <a:ext cx="76200" cy="1344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9599612" y="4572000"/>
            <a:ext cx="990600" cy="53340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805426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endParaRPr lang="en-US" dirty="0"/>
          </a:p>
          <a:p>
            <a:endParaRPr lang="en-US" dirty="0" smtClean="0"/>
          </a:p>
          <a:p>
            <a:r>
              <a:rPr lang="en-US" dirty="0" smtClean="0"/>
              <a:t>Follow </a:t>
            </a:r>
            <a:r>
              <a:rPr lang="en-US" dirty="0"/>
              <a:t>the instructions of the installation wizard  </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Clr>
                <a:srgbClr val="00B050"/>
              </a:buClr>
              <a:buNone/>
            </a:pPr>
            <a:endParaRPr lang="en-US" sz="2400" dirty="0"/>
          </a:p>
          <a:p>
            <a:pPr>
              <a:buClr>
                <a:srgbClr val="00B050"/>
              </a:buClr>
            </a:pPr>
            <a:endParaRPr lang="en-US" sz="2400" dirty="0" smtClean="0"/>
          </a:p>
          <a:p>
            <a:pPr>
              <a:buClr>
                <a:srgbClr val="00B050"/>
              </a:buClr>
            </a:pPr>
            <a:endParaRPr lang="en-US" sz="240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612" y="1981201"/>
            <a:ext cx="5383212" cy="339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3237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endParaRPr lang="en-US" dirty="0"/>
          </a:p>
          <a:p>
            <a:endParaRPr lang="en-US" dirty="0" smtClean="0"/>
          </a:p>
          <a:p>
            <a:r>
              <a:rPr lang="en-US" dirty="0" smtClean="0"/>
              <a:t>Follow </a:t>
            </a:r>
            <a:r>
              <a:rPr lang="en-US" dirty="0"/>
              <a:t>the instructions of the installation wizard  </a:t>
            </a:r>
          </a:p>
          <a:p>
            <a:endParaRPr lang="en-US" dirty="0" smtClean="0"/>
          </a:p>
          <a:p>
            <a:r>
              <a:rPr lang="en-US" dirty="0"/>
              <a:t>For a detailed walk through press </a:t>
            </a:r>
            <a:r>
              <a:rPr lang="en-US" dirty="0">
                <a:hlinkClick r:id="rId3" action="ppaction://hlinksldjump"/>
              </a:rPr>
              <a:t>here</a:t>
            </a:r>
            <a:endParaRPr lang="en-US" dirty="0"/>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Clr>
                <a:srgbClr val="00B050"/>
              </a:buClr>
              <a:buNone/>
            </a:pPr>
            <a:endParaRPr lang="en-US" sz="2400" dirty="0"/>
          </a:p>
          <a:p>
            <a:pPr>
              <a:buClr>
                <a:srgbClr val="00B050"/>
              </a:buClr>
            </a:pPr>
            <a:endParaRPr lang="en-US" sz="2400" dirty="0" smtClean="0"/>
          </a:p>
          <a:p>
            <a:pPr>
              <a:buClr>
                <a:srgbClr val="00B050"/>
              </a:buClr>
            </a:pPr>
            <a:endParaRPr lang="en-US" sz="2400"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612" y="1981201"/>
            <a:ext cx="5383212" cy="339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3140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lang="en-US" dirty="0"/>
              <a:t>Enter site information:</a:t>
            </a:r>
          </a:p>
          <a:p>
            <a:pPr lvl="1"/>
            <a:r>
              <a:rPr lang="en-US" dirty="0"/>
              <a:t>Address</a:t>
            </a:r>
          </a:p>
          <a:p>
            <a:pPr lvl="1"/>
            <a:r>
              <a:rPr lang="en-US" dirty="0"/>
              <a:t>Site owner information</a:t>
            </a:r>
          </a:p>
          <a:p>
            <a:pPr lvl="1"/>
            <a:r>
              <a:rPr lang="en-US" dirty="0"/>
              <a:t>3</a:t>
            </a:r>
            <a:r>
              <a:rPr lang="en-US" baseline="30000" dirty="0"/>
              <a:t>rd</a:t>
            </a:r>
            <a:r>
              <a:rPr lang="en-US" dirty="0"/>
              <a:t> party finance, if such exists</a:t>
            </a:r>
          </a:p>
          <a:p>
            <a:r>
              <a:rPr lang="en-US" dirty="0"/>
              <a:t>Click Next</a:t>
            </a:r>
          </a:p>
          <a:p>
            <a:endParaRPr lang="en-US" sz="3200"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13"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73613" y="1772693"/>
            <a:ext cx="6805612" cy="4180977"/>
          </a:xfrm>
          <a:prstGeom prst="rect">
            <a:avLst/>
          </a:prstGeom>
        </p:spPr>
      </p:pic>
    </p:spTree>
    <p:extLst>
      <p:ext uri="{BB962C8B-B14F-4D97-AF65-F5344CB8AC3E}">
        <p14:creationId xmlns:p14="http://schemas.microsoft.com/office/powerpoint/2010/main" val="4109717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smtClean="0"/>
              <a:t>Enter inverter information</a:t>
            </a:r>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1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773613" y="1735990"/>
            <a:ext cx="6805612" cy="425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20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Enter inverter information</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a:p>
          <a:p>
            <a:endParaRPr lang="en-US" sz="2400" dirty="0" smtClean="0"/>
          </a:p>
          <a:p>
            <a:endParaRPr lang="en-US" sz="24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384" y="2038349"/>
            <a:ext cx="6907001" cy="4431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a:off x="4672383" y="2133600"/>
            <a:ext cx="2031471" cy="1219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437" y="6094742"/>
            <a:ext cx="1256093" cy="700005"/>
          </a:xfrm>
          <a:prstGeom prst="rect">
            <a:avLst/>
          </a:prstGeom>
        </p:spPr>
      </p:pic>
      <p:sp>
        <p:nvSpPr>
          <p:cNvPr id="10" name="Rectangle 9"/>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109621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02314" y="2421914"/>
            <a:ext cx="1029996" cy="97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sz="4000" dirty="0"/>
              <a:t>Solution </a:t>
            </a:r>
            <a:r>
              <a:rPr lang="en-US" sz="4000" dirty="0" smtClean="0"/>
              <a:t>Overview</a:t>
            </a:r>
            <a:r>
              <a:rPr lang="en-US" sz="5400" dirty="0" smtClean="0"/>
              <a:t> </a:t>
            </a:r>
            <a:endParaRPr lang="en-US" sz="4000" dirty="0"/>
          </a:p>
        </p:txBody>
      </p:sp>
      <p:sp>
        <p:nvSpPr>
          <p:cNvPr id="3" name="Text Placeholder 2"/>
          <p:cNvSpPr>
            <a:spLocks noGrp="1"/>
          </p:cNvSpPr>
          <p:nvPr>
            <p:ph type="body" idx="1"/>
          </p:nvPr>
        </p:nvSpPr>
        <p:spPr/>
        <p:txBody>
          <a:bodyPr>
            <a:noAutofit/>
          </a:bodyPr>
          <a:lstStyle/>
          <a:p>
            <a:pPr marL="0" lvl="1"/>
            <a:r>
              <a:rPr lang="en-US" sz="4400" dirty="0">
                <a:solidFill>
                  <a:srgbClr val="00B050"/>
                </a:solidFill>
              </a:rPr>
              <a:t>2 </a:t>
            </a:r>
            <a:r>
              <a:rPr lang="en-US" sz="2800" b="0" dirty="0" smtClean="0"/>
              <a:t>Gateway</a:t>
            </a:r>
            <a:endParaRPr lang="en-US" sz="2800" b="0" dirty="0"/>
          </a:p>
        </p:txBody>
      </p:sp>
      <p:sp>
        <p:nvSpPr>
          <p:cNvPr id="17" name="Text Placeholder 2"/>
          <p:cNvSpPr>
            <a:spLocks noGrp="1"/>
          </p:cNvSpPr>
          <p:nvPr>
            <p:ph sz="half" idx="2"/>
          </p:nvPr>
        </p:nvSpPr>
        <p:spPr/>
        <p:txBody>
          <a:bodyPr>
            <a:normAutofit/>
          </a:bodyPr>
          <a:lstStyle/>
          <a:p>
            <a:pPr marL="0" indent="0">
              <a:lnSpc>
                <a:spcPct val="150000"/>
              </a:lnSpc>
              <a:buNone/>
            </a:pPr>
            <a:r>
              <a:rPr lang="en-US" sz="2800" dirty="0"/>
              <a:t>Radio transceiver that communicates with optimizers and relays data to the Management Unit</a:t>
            </a:r>
          </a:p>
          <a:p>
            <a:endParaRPr lang="en-US" sz="2800" dirty="0"/>
          </a:p>
          <a:p>
            <a:pPr marL="400050" lvl="1" indent="0">
              <a:buNone/>
            </a:pPr>
            <a:endParaRPr lang="en-US" sz="3200" dirty="0" smtClean="0"/>
          </a:p>
        </p:txBody>
      </p:sp>
      <p:pic>
        <p:nvPicPr>
          <p:cNvPr id="12" name="Content Placeholder 8" descr="Z:\Images_Tigo Products\Gateway\Gateway_front.pn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tretch>
            <a:fillRect/>
          </a:stretch>
        </p:blipFill>
        <p:spPr bwMode="auto">
          <a:xfrm>
            <a:off x="7819068" y="2362200"/>
            <a:ext cx="2313944" cy="242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8693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383" y="2087880"/>
            <a:ext cx="692731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5"/>
          <p:cNvSpPr>
            <a:spLocks noGrp="1"/>
          </p:cNvSpPr>
          <p:nvPr>
            <p:ph type="body" sz="quarter" idx="13"/>
          </p:nvPr>
        </p:nvSpPr>
        <p:spPr/>
        <p:txBody>
          <a:bodyPr/>
          <a:lstStyle/>
          <a:p>
            <a:r>
              <a:rPr lang="en-US" dirty="0"/>
              <a:t>Enter inverter information</a:t>
            </a:r>
          </a:p>
          <a:p>
            <a:endParaRPr lang="en-US" dirty="0"/>
          </a:p>
          <a:p>
            <a:r>
              <a:rPr lang="en-US" dirty="0"/>
              <a:t>After choosing model the following will auto-fill</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smtClean="0"/>
          </a:p>
        </p:txBody>
      </p:sp>
      <p:sp>
        <p:nvSpPr>
          <p:cNvPr id="4" name="Rounded Rectangle 3"/>
          <p:cNvSpPr/>
          <p:nvPr/>
        </p:nvSpPr>
        <p:spPr>
          <a:xfrm>
            <a:off x="4672383" y="3429000"/>
            <a:ext cx="2031471" cy="7620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672383" y="5166360"/>
            <a:ext cx="2031471" cy="7620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437" y="6094742"/>
            <a:ext cx="1256093" cy="700005"/>
          </a:xfrm>
          <a:prstGeom prst="rect">
            <a:avLst/>
          </a:prstGeom>
        </p:spPr>
      </p:pic>
      <p:sp>
        <p:nvSpPr>
          <p:cNvPr id="10" name="Rectangle 9"/>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423119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383" y="2087880"/>
            <a:ext cx="692731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endParaRPr lang="en-US" dirty="0" smtClean="0"/>
          </a:p>
          <a:p>
            <a:r>
              <a:rPr lang="en-US" dirty="0" smtClean="0"/>
              <a:t>Enter </a:t>
            </a:r>
            <a:r>
              <a:rPr lang="en-US" dirty="0"/>
              <a:t>string information </a:t>
            </a:r>
            <a:r>
              <a:rPr lang="en-US" dirty="0" smtClean="0"/>
              <a:t>         </a:t>
            </a:r>
            <a:r>
              <a:rPr lang="en-US" dirty="0"/>
              <a:t>per </a:t>
            </a:r>
            <a:r>
              <a:rPr lang="en-US" dirty="0" smtClean="0"/>
              <a:t>chosen </a:t>
            </a:r>
            <a:r>
              <a:rPr lang="en-US" dirty="0"/>
              <a:t>inverter</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endParaRPr lang="en-US" sz="2400" dirty="0" smtClean="0"/>
          </a:p>
          <a:p>
            <a:endParaRPr lang="en-US" sz="2400" dirty="0"/>
          </a:p>
        </p:txBody>
      </p:sp>
      <p:sp>
        <p:nvSpPr>
          <p:cNvPr id="9" name="Rounded Rectangle 8"/>
          <p:cNvSpPr/>
          <p:nvPr/>
        </p:nvSpPr>
        <p:spPr>
          <a:xfrm>
            <a:off x="4672383" y="4236720"/>
            <a:ext cx="2031471" cy="838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437" y="6094742"/>
            <a:ext cx="1256093" cy="700005"/>
          </a:xfrm>
          <a:prstGeom prst="rect">
            <a:avLst/>
          </a:prstGeom>
        </p:spPr>
      </p:pic>
      <p:sp>
        <p:nvSpPr>
          <p:cNvPr id="11" name="Rectangle 10"/>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1861813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383" y="2087880"/>
            <a:ext cx="692731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5"/>
          <p:cNvSpPr>
            <a:spLocks noGrp="1"/>
          </p:cNvSpPr>
          <p:nvPr>
            <p:ph type="body" sz="quarter" idx="13"/>
          </p:nvPr>
        </p:nvSpPr>
        <p:spPr/>
        <p:txBody>
          <a:bodyPr/>
          <a:lstStyle/>
          <a:p>
            <a:endParaRPr lang="en-US" dirty="0" smtClean="0"/>
          </a:p>
          <a:p>
            <a:r>
              <a:rPr lang="en-US" dirty="0" smtClean="0"/>
              <a:t>Enter </a:t>
            </a:r>
            <a:r>
              <a:rPr lang="en-US" dirty="0"/>
              <a:t>string </a:t>
            </a:r>
            <a:r>
              <a:rPr lang="en-US" dirty="0" smtClean="0"/>
              <a:t>information            </a:t>
            </a:r>
            <a:r>
              <a:rPr lang="en-US" dirty="0"/>
              <a:t>per chosen inverter</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endParaRPr lang="en-US" sz="2400" dirty="0" smtClean="0"/>
          </a:p>
          <a:p>
            <a:endParaRPr lang="en-US" sz="2400" dirty="0"/>
          </a:p>
        </p:txBody>
      </p:sp>
      <p:sp>
        <p:nvSpPr>
          <p:cNvPr id="9" name="Rounded Rectangle 8"/>
          <p:cNvSpPr/>
          <p:nvPr/>
        </p:nvSpPr>
        <p:spPr>
          <a:xfrm>
            <a:off x="4672383" y="4236720"/>
            <a:ext cx="2031471" cy="838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466012" y="4191000"/>
            <a:ext cx="4367662" cy="461665"/>
          </a:xfrm>
          <a:prstGeom prst="rect">
            <a:avLst/>
          </a:prstGeom>
        </p:spPr>
        <p:txBody>
          <a:bodyPr wrap="square">
            <a:spAutoFit/>
          </a:bodyPr>
          <a:lstStyle/>
          <a:p>
            <a:r>
              <a:rPr lang="en-US" sz="2400" dirty="0"/>
              <a:t>If you’re </a:t>
            </a:r>
            <a:r>
              <a:rPr lang="en-US" sz="2400" dirty="0" smtClean="0"/>
              <a:t>strings are uneven press</a:t>
            </a:r>
            <a:endParaRPr lang="en-US" sz="2400" dirty="0"/>
          </a:p>
        </p:txBody>
      </p:sp>
      <p:sp>
        <p:nvSpPr>
          <p:cNvPr id="11" name="Rounded Rectangle 10"/>
          <p:cNvSpPr/>
          <p:nvPr/>
        </p:nvSpPr>
        <p:spPr>
          <a:xfrm>
            <a:off x="7455498" y="4724400"/>
            <a:ext cx="2478394" cy="35052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437" y="6094742"/>
            <a:ext cx="1256093" cy="700005"/>
          </a:xfrm>
          <a:prstGeom prst="rect">
            <a:avLst/>
          </a:prstGeom>
        </p:spPr>
      </p:pic>
      <p:sp>
        <p:nvSpPr>
          <p:cNvPr id="13" name="Rectangle 12"/>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21551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718" y="1676400"/>
            <a:ext cx="7008574" cy="469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7"/>
          <p:cNvSpPr>
            <a:spLocks noGrp="1"/>
          </p:cNvSpPr>
          <p:nvPr>
            <p:ph type="body" sz="quarter" idx="13"/>
          </p:nvPr>
        </p:nvSpPr>
        <p:spPr/>
        <p:txBody>
          <a:bodyPr/>
          <a:lstStyle/>
          <a:p>
            <a:endParaRPr lang="en-US" dirty="0" smtClean="0"/>
          </a:p>
          <a:p>
            <a:r>
              <a:rPr lang="en-US" dirty="0" smtClean="0"/>
              <a:t>Enter </a:t>
            </a:r>
            <a:r>
              <a:rPr lang="en-US" dirty="0"/>
              <a:t>string information            per chosen inverter</a:t>
            </a:r>
          </a:p>
          <a:p>
            <a:endParaRPr lang="en-US" dirty="0"/>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endParaRPr lang="en-US" sz="2400" dirty="0" smtClean="0"/>
          </a:p>
          <a:p>
            <a:endParaRPr lang="en-US" sz="2400" dirty="0"/>
          </a:p>
        </p:txBody>
      </p:sp>
      <p:sp>
        <p:nvSpPr>
          <p:cNvPr id="4" name="Rectangle 3"/>
          <p:cNvSpPr/>
          <p:nvPr/>
        </p:nvSpPr>
        <p:spPr>
          <a:xfrm>
            <a:off x="7542212" y="2955844"/>
            <a:ext cx="4367662" cy="461665"/>
          </a:xfrm>
          <a:prstGeom prst="rect">
            <a:avLst/>
          </a:prstGeom>
        </p:spPr>
        <p:txBody>
          <a:bodyPr wrap="square">
            <a:spAutoFit/>
          </a:bodyPr>
          <a:lstStyle/>
          <a:p>
            <a:r>
              <a:rPr lang="en-US" sz="2400" dirty="0"/>
              <a:t>If you’re </a:t>
            </a:r>
            <a:r>
              <a:rPr lang="en-US" sz="2400" dirty="0" smtClean="0"/>
              <a:t>strings are uneven press</a:t>
            </a:r>
            <a:endParaRPr lang="en-US" sz="2400" dirty="0"/>
          </a:p>
        </p:txBody>
      </p:sp>
      <p:sp>
        <p:nvSpPr>
          <p:cNvPr id="11" name="Rounded Rectangle 10"/>
          <p:cNvSpPr/>
          <p:nvPr/>
        </p:nvSpPr>
        <p:spPr>
          <a:xfrm>
            <a:off x="7414869" y="3413044"/>
            <a:ext cx="2478394" cy="35052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72383" y="2910124"/>
            <a:ext cx="2031471" cy="838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437" y="6094742"/>
            <a:ext cx="1256093" cy="700005"/>
          </a:xfrm>
          <a:prstGeom prst="rect">
            <a:avLst/>
          </a:prstGeom>
        </p:spPr>
      </p:pic>
      <p:sp>
        <p:nvSpPr>
          <p:cNvPr id="14" name="Rectangle 13"/>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101761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a:xfrm>
            <a:off x="4672383" y="3763564"/>
            <a:ext cx="2031471" cy="838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718" y="1676400"/>
            <a:ext cx="7008574" cy="469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endParaRPr lang="en-US" dirty="0" smtClean="0"/>
          </a:p>
          <a:p>
            <a:endParaRPr lang="en-US" dirty="0"/>
          </a:p>
          <a:p>
            <a:r>
              <a:rPr lang="en-US" dirty="0" smtClean="0"/>
              <a:t>And </a:t>
            </a:r>
            <a:r>
              <a:rPr lang="en-US" dirty="0"/>
              <a:t>fill the number of modules per string</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smtClean="0"/>
          </a:p>
          <a:p>
            <a:pPr marL="0" indent="0">
              <a:buNone/>
            </a:pPr>
            <a:endParaRPr lang="en-US" sz="2400" dirty="0"/>
          </a:p>
          <a:p>
            <a:endParaRPr lang="en-US" sz="2400" dirty="0" smtClean="0"/>
          </a:p>
          <a:p>
            <a:endParaRPr lang="en-US" sz="2400" dirty="0"/>
          </a:p>
        </p:txBody>
      </p:sp>
      <p:sp>
        <p:nvSpPr>
          <p:cNvPr id="12" name="Rounded Rectangle 11"/>
          <p:cNvSpPr/>
          <p:nvPr/>
        </p:nvSpPr>
        <p:spPr>
          <a:xfrm>
            <a:off x="5688119" y="5029200"/>
            <a:ext cx="1015735" cy="838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0437" y="6094742"/>
            <a:ext cx="1256093" cy="700005"/>
          </a:xfrm>
          <a:prstGeom prst="rect">
            <a:avLst/>
          </a:prstGeom>
        </p:spPr>
      </p:pic>
      <p:sp>
        <p:nvSpPr>
          <p:cNvPr id="9" name="Rectangle 8"/>
          <p:cNvSpPr/>
          <p:nvPr/>
        </p:nvSpPr>
        <p:spPr>
          <a:xfrm>
            <a:off x="0" y="6629400"/>
            <a:ext cx="12188825" cy="228600"/>
          </a:xfrm>
          <a:prstGeom prst="rect">
            <a:avLst/>
          </a:prstGeom>
          <a:solidFill>
            <a:srgbClr val="33AA29"/>
          </a:solidFill>
          <a:ln>
            <a:solidFill>
              <a:srgbClr val="33AA29"/>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Tree>
    <p:extLst>
      <p:ext uri="{BB962C8B-B14F-4D97-AF65-F5344CB8AC3E}">
        <p14:creationId xmlns:p14="http://schemas.microsoft.com/office/powerpoint/2010/main" val="86719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718" y="1676400"/>
            <a:ext cx="7008574" cy="469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endParaRPr lang="en-US" dirty="0" smtClean="0"/>
          </a:p>
          <a:p>
            <a:endParaRPr lang="en-US" dirty="0"/>
          </a:p>
          <a:p>
            <a:endParaRPr lang="en-US" dirty="0" smtClean="0"/>
          </a:p>
          <a:p>
            <a:r>
              <a:rPr lang="en-US" dirty="0" smtClean="0"/>
              <a:t>If </a:t>
            </a:r>
            <a:r>
              <a:rPr lang="en-US" dirty="0"/>
              <a:t>you’re using more than 1 inverter type, click “Add inverter” to add another one </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8" name="Rounded Rectangle 7"/>
          <p:cNvSpPr/>
          <p:nvPr/>
        </p:nvSpPr>
        <p:spPr>
          <a:xfrm>
            <a:off x="4672383" y="3763564"/>
            <a:ext cx="2031471" cy="838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500812" y="5956300"/>
            <a:ext cx="2133044" cy="457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70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718" y="1676400"/>
            <a:ext cx="7008574" cy="469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endParaRPr lang="en-US" dirty="0" smtClean="0"/>
          </a:p>
          <a:p>
            <a:endParaRPr lang="en-US" dirty="0"/>
          </a:p>
          <a:p>
            <a:endParaRPr lang="en-US" dirty="0" smtClean="0"/>
          </a:p>
          <a:p>
            <a:endParaRPr lang="en-US" dirty="0"/>
          </a:p>
          <a:p>
            <a:r>
              <a:rPr lang="en-US" dirty="0" smtClean="0"/>
              <a:t>Once </a:t>
            </a:r>
            <a:r>
              <a:rPr lang="en-US" dirty="0"/>
              <a:t>done scroll down to Module section</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smtClean="0"/>
          </a:p>
        </p:txBody>
      </p:sp>
    </p:spTree>
    <p:extLst>
      <p:ext uri="{BB962C8B-B14F-4D97-AF65-F5344CB8AC3E}">
        <p14:creationId xmlns:p14="http://schemas.microsoft.com/office/powerpoint/2010/main" val="55712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Enter PV module information</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773613" y="2499967"/>
            <a:ext cx="6805612" cy="272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372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Enter PV module information</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endParaRPr lang="en-US"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795" y="2438400"/>
            <a:ext cx="7869487"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4672383" y="2438400"/>
            <a:ext cx="2031471" cy="1219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612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480" y="2468881"/>
            <a:ext cx="8227457" cy="28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r>
              <a:rPr lang="en-US" dirty="0"/>
              <a:t>Enter PV module information</a:t>
            </a:r>
          </a:p>
          <a:p>
            <a:endParaRPr lang="en-US" dirty="0"/>
          </a:p>
          <a:p>
            <a:r>
              <a:rPr lang="en-US" dirty="0"/>
              <a:t>After choosing 	        model the </a:t>
            </a:r>
            <a:r>
              <a:rPr lang="en-US" dirty="0" smtClean="0"/>
              <a:t>following will </a:t>
            </a:r>
            <a:r>
              <a:rPr lang="en-US" dirty="0"/>
              <a:t>auto-fill</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smtClean="0"/>
          </a:p>
          <a:p>
            <a:endParaRPr lang="en-US" sz="2400" dirty="0"/>
          </a:p>
        </p:txBody>
      </p:sp>
      <p:sp>
        <p:nvSpPr>
          <p:cNvPr id="9" name="Rounded Rectangle 8"/>
          <p:cNvSpPr/>
          <p:nvPr/>
        </p:nvSpPr>
        <p:spPr>
          <a:xfrm>
            <a:off x="4062941" y="3657600"/>
            <a:ext cx="2539339" cy="3810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4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02314" y="2421914"/>
            <a:ext cx="1029996" cy="97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sz="4000" dirty="0"/>
              <a:t>Solution </a:t>
            </a:r>
            <a:r>
              <a:rPr lang="en-US" sz="4000" dirty="0" smtClean="0"/>
              <a:t>Overview</a:t>
            </a:r>
            <a:r>
              <a:rPr lang="en-US" sz="5400" dirty="0" smtClean="0"/>
              <a:t> </a:t>
            </a:r>
            <a:endParaRPr lang="en-US" sz="4000" dirty="0"/>
          </a:p>
        </p:txBody>
      </p:sp>
      <p:sp>
        <p:nvSpPr>
          <p:cNvPr id="3" name="Text Placeholder 2"/>
          <p:cNvSpPr>
            <a:spLocks noGrp="1"/>
          </p:cNvSpPr>
          <p:nvPr>
            <p:ph type="body" idx="1"/>
          </p:nvPr>
        </p:nvSpPr>
        <p:spPr/>
        <p:txBody>
          <a:bodyPr>
            <a:noAutofit/>
          </a:bodyPr>
          <a:lstStyle/>
          <a:p>
            <a:pPr marL="0" lvl="1"/>
            <a:r>
              <a:rPr lang="en-US" sz="4400" dirty="0">
                <a:solidFill>
                  <a:srgbClr val="00B050"/>
                </a:solidFill>
              </a:rPr>
              <a:t>3 </a:t>
            </a:r>
            <a:r>
              <a:rPr lang="en-US" sz="2800" b="0" dirty="0"/>
              <a:t>Management </a:t>
            </a:r>
            <a:r>
              <a:rPr lang="en-US" sz="2800" b="0" dirty="0" smtClean="0"/>
              <a:t>Unit</a:t>
            </a:r>
            <a:endParaRPr lang="en-US" sz="2800" b="0" dirty="0"/>
          </a:p>
        </p:txBody>
      </p:sp>
      <p:sp>
        <p:nvSpPr>
          <p:cNvPr id="17" name="Text Placeholder 2"/>
          <p:cNvSpPr>
            <a:spLocks noGrp="1"/>
          </p:cNvSpPr>
          <p:nvPr>
            <p:ph sz="half" idx="2"/>
          </p:nvPr>
        </p:nvSpPr>
        <p:spPr/>
        <p:txBody>
          <a:bodyPr>
            <a:noAutofit/>
          </a:bodyPr>
          <a:lstStyle/>
          <a:p>
            <a:pPr marL="0" indent="0">
              <a:lnSpc>
                <a:spcPct val="150000"/>
              </a:lnSpc>
              <a:buNone/>
            </a:pPr>
            <a:r>
              <a:rPr lang="en-US" sz="2800" dirty="0"/>
              <a:t>Computer that controls the system and transmits system data to the internet</a:t>
            </a:r>
          </a:p>
          <a:p>
            <a:pPr marL="0" indent="0">
              <a:lnSpc>
                <a:spcPct val="150000"/>
              </a:lnSpc>
              <a:buNone/>
            </a:pPr>
            <a:r>
              <a:rPr lang="en-US" sz="2800" dirty="0"/>
              <a:t>Used as a data-logger for 3</a:t>
            </a:r>
            <a:r>
              <a:rPr lang="en-US" sz="2800" baseline="30000" dirty="0"/>
              <a:t>rd</a:t>
            </a:r>
            <a:r>
              <a:rPr lang="en-US" sz="2800" dirty="0"/>
              <a:t> party devices</a:t>
            </a:r>
          </a:p>
          <a:p>
            <a:pPr marL="400050" lvl="1" indent="0">
              <a:buNone/>
            </a:pPr>
            <a:endParaRPr lang="en-US" sz="3200" dirty="0" smtClean="0"/>
          </a:p>
        </p:txBody>
      </p:sp>
      <p:pic>
        <p:nvPicPr>
          <p:cNvPr id="12" name="Content Placeholder 5" descr="MMU.png"/>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7149359" y="2412079"/>
            <a:ext cx="3593253" cy="2617121"/>
          </a:xfrm>
          <a:prstGeom prst="rect">
            <a:avLst/>
          </a:prstGeom>
        </p:spPr>
      </p:pic>
    </p:spTree>
    <p:extLst>
      <p:ext uri="{BB962C8B-B14F-4D97-AF65-F5344CB8AC3E}">
        <p14:creationId xmlns:p14="http://schemas.microsoft.com/office/powerpoint/2010/main" val="42690314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480" y="2468881"/>
            <a:ext cx="8227457" cy="28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endParaRPr lang="en-US" dirty="0" smtClean="0"/>
          </a:p>
          <a:p>
            <a:r>
              <a:rPr lang="en-US" dirty="0" smtClean="0"/>
              <a:t>Select connector </a:t>
            </a:r>
            <a:r>
              <a:rPr lang="en-US" dirty="0"/>
              <a:t>type</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sz="2400" dirty="0"/>
          </a:p>
        </p:txBody>
      </p:sp>
      <p:sp>
        <p:nvSpPr>
          <p:cNvPr id="9" name="Rounded Rectangle 8"/>
          <p:cNvSpPr/>
          <p:nvPr/>
        </p:nvSpPr>
        <p:spPr>
          <a:xfrm>
            <a:off x="4062941" y="4175760"/>
            <a:ext cx="2539339" cy="3810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10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257" y="2529840"/>
            <a:ext cx="8001752"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endParaRPr lang="en-US" dirty="0" smtClean="0"/>
          </a:p>
          <a:p>
            <a:endParaRPr lang="en-US" dirty="0"/>
          </a:p>
          <a:p>
            <a:r>
              <a:rPr lang="en-US" dirty="0" smtClean="0"/>
              <a:t>If </a:t>
            </a:r>
            <a:r>
              <a:rPr lang="en-US" dirty="0"/>
              <a:t>using more than 1 </a:t>
            </a:r>
            <a:r>
              <a:rPr lang="en-US" dirty="0" smtClean="0"/>
              <a:t>PV </a:t>
            </a:r>
            <a:r>
              <a:rPr lang="en-US" dirty="0"/>
              <a:t>module types, press </a:t>
            </a:r>
            <a:r>
              <a:rPr lang="en-US" dirty="0" smtClean="0"/>
              <a:t>‘Add </a:t>
            </a:r>
            <a:r>
              <a:rPr lang="en-US" dirty="0"/>
              <a:t>Module </a:t>
            </a:r>
            <a:r>
              <a:rPr lang="en-US" dirty="0" smtClean="0"/>
              <a:t>Type’</a:t>
            </a:r>
            <a:endParaRPr lang="en-US" dirty="0"/>
          </a:p>
          <a:p>
            <a:endParaRPr lang="en-US" dirty="0"/>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a:p>
          <a:p>
            <a:endParaRPr lang="en-US" sz="2400" dirty="0"/>
          </a:p>
        </p:txBody>
      </p:sp>
      <p:sp>
        <p:nvSpPr>
          <p:cNvPr id="9" name="Rounded Rectangle 8"/>
          <p:cNvSpPr/>
          <p:nvPr/>
        </p:nvSpPr>
        <p:spPr>
          <a:xfrm>
            <a:off x="5383398" y="4800600"/>
            <a:ext cx="2844059" cy="5334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28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257" y="2529840"/>
            <a:ext cx="8001752"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endParaRPr lang="en-US" dirty="0" smtClean="0"/>
          </a:p>
          <a:p>
            <a:endParaRPr lang="en-US" dirty="0"/>
          </a:p>
          <a:p>
            <a:endParaRPr lang="en-US" dirty="0" smtClean="0"/>
          </a:p>
          <a:p>
            <a:r>
              <a:rPr lang="en-US" dirty="0" smtClean="0"/>
              <a:t>Once </a:t>
            </a:r>
            <a:r>
              <a:rPr lang="en-US" dirty="0"/>
              <a:t>down scroll down to Management Unit section</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smtClean="0"/>
          </a:p>
          <a:p>
            <a:endParaRPr lang="en-US" sz="2400" dirty="0"/>
          </a:p>
        </p:txBody>
      </p:sp>
    </p:spTree>
    <p:extLst>
      <p:ext uri="{BB962C8B-B14F-4D97-AF65-F5344CB8AC3E}">
        <p14:creationId xmlns:p14="http://schemas.microsoft.com/office/powerpoint/2010/main" val="3951926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Enter Management Unit information</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773613" y="1878794"/>
            <a:ext cx="6805612" cy="396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821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pPr marL="457200" indent="-457200">
              <a:buFont typeface="Arial" panose="020B0604020202020204" pitchFamily="34" charset="0"/>
              <a:buChar char="•"/>
            </a:pPr>
            <a:r>
              <a:rPr lang="en-US" dirty="0"/>
              <a:t>Tigo MMUs have 12 digit MAC IDs</a:t>
            </a:r>
          </a:p>
          <a:p>
            <a:pPr marL="457200" indent="-457200">
              <a:buFont typeface="Arial" panose="020B0604020202020204" pitchFamily="34" charset="0"/>
              <a:buChar char="•"/>
            </a:pPr>
            <a:r>
              <a:rPr lang="en-US" dirty="0"/>
              <a:t>Located on the bottom of the MMU</a:t>
            </a:r>
          </a:p>
          <a:p>
            <a:pPr marL="457200" indent="-457200">
              <a:buFont typeface="Arial" panose="020B0604020202020204" pitchFamily="34" charset="0"/>
              <a:buChar char="•"/>
            </a:pPr>
            <a:r>
              <a:rPr lang="en-US" dirty="0"/>
              <a:t>You can use your barcode scanner to insert the MAC ID</a:t>
            </a:r>
          </a:p>
          <a:p>
            <a:pPr marL="457200" indent="-457200">
              <a:buFont typeface="Arial" panose="020B0604020202020204" pitchFamily="34" charset="0"/>
              <a:buChar char="•"/>
            </a:pPr>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endParaRPr lang="en-US" sz="2400" dirty="0"/>
          </a:p>
          <a:p>
            <a:pPr marL="0" indent="0">
              <a:buNone/>
            </a:pPr>
            <a:endParaRPr lang="en-US" sz="2400" dirty="0" smtClean="0"/>
          </a:p>
          <a:p>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812" y="1371600"/>
            <a:ext cx="5383398" cy="2679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812" y="3799840"/>
            <a:ext cx="5383398" cy="2125340"/>
          </a:xfrm>
          <a:prstGeom prst="rect">
            <a:avLst/>
          </a:prstGeom>
        </p:spPr>
      </p:pic>
    </p:spTree>
    <p:extLst>
      <p:ext uri="{BB962C8B-B14F-4D97-AF65-F5344CB8AC3E}">
        <p14:creationId xmlns:p14="http://schemas.microsoft.com/office/powerpoint/2010/main" val="168987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Once done, scroll back up and click ‘Next’ on the left</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10"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314069" y="1600200"/>
            <a:ext cx="572469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5929312" y="3352800"/>
            <a:ext cx="1046207" cy="52197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7205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4" name="Text Placeholder 3"/>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normAutofit/>
          </a:bodyPr>
          <a:lstStyle/>
          <a:p>
            <a:pPr marL="0" indent="0">
              <a:buNone/>
            </a:pPr>
            <a:r>
              <a:rPr lang="en-US" sz="2400" dirty="0" smtClean="0"/>
              <a:t>Keep on your maps the Gateway’s MAC ID:</a:t>
            </a:r>
          </a:p>
          <a:p>
            <a:r>
              <a:rPr lang="en-US" sz="2400" dirty="0" smtClean="0"/>
              <a:t>Tigo </a:t>
            </a:r>
            <a:r>
              <a:rPr lang="en-US" sz="2400" dirty="0"/>
              <a:t>MMUs have </a:t>
            </a:r>
            <a:r>
              <a:rPr lang="en-US" sz="2400" dirty="0" smtClean="0"/>
              <a:t>16 </a:t>
            </a:r>
            <a:r>
              <a:rPr lang="en-US" sz="2400" dirty="0"/>
              <a:t>digit MAC </a:t>
            </a:r>
            <a:r>
              <a:rPr lang="en-US" sz="2400" dirty="0" smtClean="0"/>
              <a:t>IDs</a:t>
            </a:r>
          </a:p>
          <a:p>
            <a:r>
              <a:rPr lang="en-US" sz="2400" dirty="0" smtClean="0"/>
              <a:t>Located </a:t>
            </a:r>
            <a:r>
              <a:rPr lang="en-US" sz="2400" dirty="0"/>
              <a:t>on the on housing of gateway</a:t>
            </a:r>
          </a:p>
          <a:p>
            <a:endParaRPr lang="en-US" sz="2400" dirty="0" smtClean="0"/>
          </a:p>
          <a:p>
            <a:endParaRPr lang="en-US" sz="2400" dirty="0"/>
          </a:p>
        </p:txBody>
      </p:sp>
      <p:sp>
        <p:nvSpPr>
          <p:cNvPr id="7" name="Text Placeholder 6"/>
          <p:cNvSpPr>
            <a:spLocks noGrp="1"/>
          </p:cNvSpPr>
          <p:nvPr>
            <p:ph type="body" sz="quarter" idx="3"/>
          </p:nvPr>
        </p:nvSpPr>
        <p:spPr/>
        <p:txBody>
          <a:bodyPr/>
          <a:lstStyle/>
          <a:p>
            <a:endParaRPr lang="en-US"/>
          </a:p>
        </p:txBody>
      </p:sp>
      <p:pic>
        <p:nvPicPr>
          <p:cNvPr id="9"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61067" y="2209800"/>
            <a:ext cx="4249008" cy="3180239"/>
          </a:xfrm>
          <a:prstGeom prst="rect">
            <a:avLst/>
          </a:prstGeom>
        </p:spPr>
      </p:pic>
    </p:spTree>
    <p:extLst>
      <p:ext uri="{BB962C8B-B14F-4D97-AF65-F5344CB8AC3E}">
        <p14:creationId xmlns:p14="http://schemas.microsoft.com/office/powerpoint/2010/main" val="2825555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Enter layout </a:t>
            </a:r>
            <a:r>
              <a:rPr lang="en-US" dirty="0" smtClean="0"/>
              <a:t>information</a:t>
            </a:r>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4773613" y="1771457"/>
            <a:ext cx="6805612" cy="4183449"/>
          </a:xfrm>
          <a:prstGeom prst="rect">
            <a:avLst/>
          </a:prstGeom>
        </p:spPr>
      </p:pic>
    </p:spTree>
    <p:extLst>
      <p:ext uri="{BB962C8B-B14F-4D97-AF65-F5344CB8AC3E}">
        <p14:creationId xmlns:p14="http://schemas.microsoft.com/office/powerpoint/2010/main" val="268004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Click the grid to begin placing the modules as they appear on the roof</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4773613" y="1771457"/>
            <a:ext cx="6805612" cy="4183449"/>
          </a:xfrm>
          <a:prstGeom prst="rect">
            <a:avLst/>
          </a:prstGeom>
        </p:spPr>
      </p:pic>
    </p:spTree>
    <p:extLst>
      <p:ext uri="{BB962C8B-B14F-4D97-AF65-F5344CB8AC3E}">
        <p14:creationId xmlns:p14="http://schemas.microsoft.com/office/powerpoint/2010/main" val="1442796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r>
              <a:rPr lang="en-US" dirty="0"/>
              <a:t>Click the grid to begin placing the modules as they appear on the roof</a:t>
            </a:r>
          </a:p>
          <a:p>
            <a:endParaRPr lang="en-US" dirty="0"/>
          </a:p>
          <a:p>
            <a:r>
              <a:rPr lang="en-US" dirty="0"/>
              <a:t>Use the bottom part to choose how to place the modules</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9"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4773613" y="1771457"/>
            <a:ext cx="6805612" cy="4183449"/>
          </a:xfrm>
          <a:prstGeom prst="rect">
            <a:avLst/>
          </a:prstGeom>
        </p:spPr>
      </p:pic>
      <p:sp>
        <p:nvSpPr>
          <p:cNvPr id="8" name="Rounded Rectangle 7"/>
          <p:cNvSpPr/>
          <p:nvPr/>
        </p:nvSpPr>
        <p:spPr>
          <a:xfrm>
            <a:off x="4646612" y="3733800"/>
            <a:ext cx="1523603" cy="13716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85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smtClean="0"/>
              <a:t>Tigo System</a:t>
            </a:r>
            <a:endParaRPr lang="en-US" sz="4000"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08212" y="1219200"/>
            <a:ext cx="7696200" cy="5191954"/>
          </a:xfrm>
          <a:prstGeom prst="roundRect">
            <a:avLst>
              <a:gd name="adj" fmla="val 7855"/>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1170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You can place the module in portrait or landscape </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lvl="1"/>
            <a:endParaRPr lang="en-US" sz="2000" dirty="0"/>
          </a:p>
        </p:txBody>
      </p:sp>
      <p:pic>
        <p:nvPicPr>
          <p:cNvPr id="11266"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477000" y="1524000"/>
            <a:ext cx="3351212" cy="466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6475412" y="3835400"/>
            <a:ext cx="2844059" cy="6096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99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endParaRPr lang="en-US" sz="3200" dirty="0" smtClean="0"/>
          </a:p>
          <a:p>
            <a:r>
              <a:rPr lang="en-US" dirty="0"/>
              <a:t>You can choose to place a single module per click, or a string at a click</a:t>
            </a:r>
          </a:p>
          <a:p>
            <a:pPr lvl="1"/>
            <a:endParaRPr lang="en-US" dirty="0"/>
          </a:p>
          <a:p>
            <a:endParaRPr lang="en-US" sz="3200"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a:p>
          <a:p>
            <a:pPr marL="0" indent="0">
              <a:buNone/>
            </a:pPr>
            <a:endParaRPr lang="en-US" sz="2400" dirty="0" smtClean="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064" y="1524000"/>
            <a:ext cx="3351212" cy="466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6640512" y="4419600"/>
            <a:ext cx="2844059" cy="6096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11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064" y="1524000"/>
            <a:ext cx="3376496"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3"/>
          </p:nvPr>
        </p:nvSpPr>
        <p:spPr/>
        <p:txBody>
          <a:bodyPr/>
          <a:lstStyle/>
          <a:p>
            <a:endParaRPr lang="en-US" dirty="0" smtClean="0"/>
          </a:p>
          <a:p>
            <a:endParaRPr lang="en-US" dirty="0"/>
          </a:p>
          <a:p>
            <a:r>
              <a:rPr lang="en-US" dirty="0" smtClean="0"/>
              <a:t>If </a:t>
            </a:r>
            <a:r>
              <a:rPr lang="en-US" dirty="0"/>
              <a:t>you choose a string you’ll  get to choose the direction in which the modules will be placed</a:t>
            </a:r>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lvl="1"/>
            <a:endParaRPr lang="en-US" sz="2000" dirty="0"/>
          </a:p>
        </p:txBody>
      </p:sp>
      <p:sp>
        <p:nvSpPr>
          <p:cNvPr id="8" name="Rounded Rectangle 7"/>
          <p:cNvSpPr/>
          <p:nvPr/>
        </p:nvSpPr>
        <p:spPr>
          <a:xfrm>
            <a:off x="6627812" y="4978400"/>
            <a:ext cx="2844059" cy="6096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35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Once done with the physical layout it’s time to upload the barcodes</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478705" y="2271987"/>
            <a:ext cx="5395428" cy="318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73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Map with barcodes from the installation site should show how the panels are </a:t>
            </a:r>
            <a:r>
              <a:rPr lang="en-US" dirty="0" smtClean="0"/>
              <a:t>wired</a:t>
            </a:r>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Clr>
                <a:schemeClr val="tx1"/>
              </a:buClr>
              <a:buNone/>
            </a:pPr>
            <a:endParaRPr lang="en-US" sz="2400" dirty="0" smtClean="0"/>
          </a:p>
          <a:p>
            <a:pPr>
              <a:buClr>
                <a:schemeClr val="tx1"/>
              </a:buClr>
            </a:pPr>
            <a:endParaRPr lang="en-US" sz="2400" dirty="0"/>
          </a:p>
        </p:txBody>
      </p:sp>
      <p:pic>
        <p:nvPicPr>
          <p:cNvPr id="9" name="Content Placeholder 7" descr="C:\Users\ken.lou\Dropbox\Installer Training Materials\Files for Installers\Panel Spread Sheets\Smart Module Str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812" y="1615967"/>
            <a:ext cx="3681412" cy="3703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57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There are 2 ways to enter the barcodes:</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endParaRPr lang="en-US" sz="2400" dirty="0"/>
          </a:p>
        </p:txBody>
      </p:sp>
      <p:pic>
        <p:nvPicPr>
          <p:cNvPr id="15362"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6514324" y="1600200"/>
            <a:ext cx="331311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1675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There are 2 ways to enter the barcodes:</a:t>
            </a:r>
          </a:p>
          <a:p>
            <a:pPr marL="457200" indent="-457200">
              <a:buFont typeface="+mj-lt"/>
              <a:buAutoNum type="arabicPeriod"/>
            </a:pPr>
            <a:r>
              <a:rPr lang="en-US" dirty="0"/>
              <a:t>By scanning or typing the barcodes in the upper </a:t>
            </a:r>
            <a:r>
              <a:rPr lang="en-US" dirty="0" smtClean="0"/>
              <a:t>section </a:t>
            </a:r>
            <a:r>
              <a:rPr lang="en-US" dirty="0"/>
              <a:t>based on the </a:t>
            </a:r>
            <a:r>
              <a:rPr lang="en-US" dirty="0" smtClean="0"/>
              <a:t>map</a:t>
            </a:r>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114" y="1600200"/>
            <a:ext cx="331311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a:off x="6627812" y="2288540"/>
            <a:ext cx="2925318" cy="6858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49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r>
              <a:rPr lang="en-US" dirty="0"/>
              <a:t>There are 2 ways to enter the barcodes:</a:t>
            </a:r>
          </a:p>
          <a:p>
            <a:pPr marL="457200" indent="-457200">
              <a:buFont typeface="+mj-lt"/>
              <a:buAutoNum type="arabicPeriod"/>
            </a:pPr>
            <a:endParaRPr lang="en-US" dirty="0" smtClean="0"/>
          </a:p>
          <a:p>
            <a:pPr marL="514350" indent="-514350">
              <a:buFont typeface="+mj-lt"/>
              <a:buAutoNum type="arabicPeriod" startAt="2"/>
            </a:pPr>
            <a:r>
              <a:rPr lang="en-US" dirty="0"/>
              <a:t>By downloading a template, scanning barcodes into it while on site and later uploading it</a:t>
            </a:r>
          </a:p>
          <a:p>
            <a:pPr marL="457200" indent="-457200">
              <a:buFont typeface="+mj-lt"/>
              <a:buAutoNum type="arabicPeriod" startAt="2"/>
            </a:pPr>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sp>
        <p:nvSpPr>
          <p:cNvPr id="3" name="Content Placeholder 2"/>
          <p:cNvSpPr>
            <a:spLocks noGrp="1"/>
          </p:cNvSpPr>
          <p:nvPr>
            <p:ph sz="half" idx="2"/>
          </p:nvPr>
        </p:nvSpPr>
        <p:spPr/>
        <p:txBody>
          <a:bodyPr>
            <a:normAutofit/>
          </a:bodyPr>
          <a:lstStyle/>
          <a:p>
            <a:pPr marL="0" indent="0">
              <a:buNone/>
            </a:pPr>
            <a:endParaRPr lang="en-US" sz="24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114" y="1600200"/>
            <a:ext cx="331311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6627812" y="3352800"/>
            <a:ext cx="3047206" cy="2743200"/>
          </a:xfrm>
          <a:prstGeom prst="roundRect">
            <a:avLst>
              <a:gd name="adj" fmla="val 11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13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Once done uploading the barcodes you’ll see the modules have all turned green</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993897" y="1600200"/>
            <a:ext cx="636504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301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r>
              <a:rPr lang="en-US" dirty="0" smtClean="0"/>
              <a:t>Press </a:t>
            </a:r>
            <a:r>
              <a:rPr lang="en-US" dirty="0"/>
              <a:t>next</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9"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993897" y="1600200"/>
            <a:ext cx="636504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5713412" y="3543300"/>
            <a:ext cx="1046207" cy="52197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041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Agenda</a:t>
            </a:r>
            <a:r>
              <a:rPr lang="en-US" sz="5400" dirty="0" smtClean="0"/>
              <a:t> </a:t>
            </a:r>
            <a:endParaRPr lang="en-US" sz="4000" dirty="0"/>
          </a:p>
        </p:txBody>
      </p:sp>
      <p:sp>
        <p:nvSpPr>
          <p:cNvPr id="3" name="Content Placeholder 2"/>
          <p:cNvSpPr>
            <a:spLocks noGrp="1"/>
          </p:cNvSpPr>
          <p:nvPr>
            <p:ph idx="1"/>
          </p:nvPr>
        </p:nvSpPr>
        <p:spPr/>
        <p:txBody>
          <a:bodyPr>
            <a:normAutofit/>
          </a:bodyPr>
          <a:lstStyle/>
          <a:p>
            <a:pPr lvl="0"/>
            <a:r>
              <a:rPr lang="en-US" dirty="0" smtClean="0"/>
              <a:t>Solution Overview</a:t>
            </a:r>
          </a:p>
          <a:p>
            <a:pPr lvl="0"/>
            <a:r>
              <a:rPr lang="en-US" dirty="0" smtClean="0"/>
              <a:t>Essential Steps</a:t>
            </a:r>
          </a:p>
          <a:p>
            <a:pPr lvl="1"/>
            <a:r>
              <a:rPr lang="en-US" dirty="0" smtClean="0"/>
              <a:t>System design </a:t>
            </a:r>
            <a:endParaRPr lang="en-US" dirty="0"/>
          </a:p>
          <a:p>
            <a:pPr lvl="1"/>
            <a:r>
              <a:rPr lang="en-US" dirty="0" smtClean="0"/>
              <a:t>System installation</a:t>
            </a:r>
            <a:endParaRPr lang="en-US" dirty="0"/>
          </a:p>
          <a:p>
            <a:pPr lvl="2"/>
            <a:r>
              <a:rPr lang="en-US" dirty="0" smtClean="0"/>
              <a:t>Online system configuration</a:t>
            </a:r>
            <a:endParaRPr lang="en-US" dirty="0"/>
          </a:p>
          <a:p>
            <a:pPr lvl="1"/>
            <a:r>
              <a:rPr lang="en-US" dirty="0" smtClean="0"/>
              <a:t>Commissioning </a:t>
            </a:r>
            <a:r>
              <a:rPr lang="en-US" dirty="0"/>
              <a:t>process </a:t>
            </a:r>
            <a:r>
              <a:rPr lang="en-US" dirty="0" smtClean="0"/>
              <a:t>&amp; Smart Asset Management overview</a:t>
            </a:r>
          </a:p>
          <a:p>
            <a:pPr lvl="0"/>
            <a:r>
              <a:rPr lang="en-US" dirty="0" smtClean="0"/>
              <a:t>Summary</a:t>
            </a:r>
            <a:endParaRPr lang="en-US" dirty="0"/>
          </a:p>
          <a:p>
            <a:endParaRPr lang="en-US" sz="2800" dirty="0" smtClean="0"/>
          </a:p>
        </p:txBody>
      </p:sp>
      <p:sp>
        <p:nvSpPr>
          <p:cNvPr id="4" name="Text Placeholder 3"/>
          <p:cNvSpPr>
            <a:spLocks noGrp="1"/>
          </p:cNvSpPr>
          <p:nvPr>
            <p:ph type="body" sz="quarter" idx="13"/>
          </p:nvPr>
        </p:nvSpPr>
        <p:spPr/>
        <p:txBody>
          <a:bodyPr>
            <a:normAutofit lnSpcReduction="10000"/>
          </a:bodyPr>
          <a:lstStyle/>
          <a:p>
            <a:endParaRPr lang="en-US"/>
          </a:p>
        </p:txBody>
      </p:sp>
    </p:spTree>
    <p:extLst>
      <p:ext uri="{BB962C8B-B14F-4D97-AF65-F5344CB8AC3E}">
        <p14:creationId xmlns:p14="http://schemas.microsoft.com/office/powerpoint/2010/main" val="22285823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Review summary and </a:t>
            </a:r>
            <a:r>
              <a:rPr lang="en-US" dirty="0" smtClean="0"/>
              <a:t>confirm</a:t>
            </a:r>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074601" y="1600200"/>
            <a:ext cx="62036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777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r>
              <a:rPr lang="en-US" dirty="0"/>
              <a:t>You can download a map of your system</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074601" y="1600200"/>
            <a:ext cx="62036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351712" y="2425700"/>
            <a:ext cx="1046207" cy="52197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219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r>
              <a:rPr lang="en-US" dirty="0"/>
              <a:t>You can download a map of your system</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074601" y="1600200"/>
            <a:ext cx="62036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351712" y="2425700"/>
            <a:ext cx="1046207" cy="52197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736" y="4191001"/>
            <a:ext cx="7910040" cy="174307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08005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endParaRPr lang="en-US" dirty="0" smtClean="0"/>
          </a:p>
          <a:p>
            <a:r>
              <a:rPr lang="en-US" dirty="0"/>
              <a:t>And a table referencing of your map and barcodes</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074601" y="1600200"/>
            <a:ext cx="62036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8312105" y="2425700"/>
            <a:ext cx="1046207" cy="52197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1751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endParaRPr lang="en-US" dirty="0" smtClean="0"/>
          </a:p>
          <a:p>
            <a:r>
              <a:rPr lang="en-US" dirty="0"/>
              <a:t>And a table referencing of your map and barcodes</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074601" y="1600200"/>
            <a:ext cx="62036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8312105" y="2425700"/>
            <a:ext cx="1046207" cy="52197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 b="37568"/>
          <a:stretch/>
        </p:blipFill>
        <p:spPr bwMode="auto">
          <a:xfrm>
            <a:off x="2284412" y="3886200"/>
            <a:ext cx="7036037" cy="2971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8916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smtClean="0"/>
          </a:p>
          <a:p>
            <a:endParaRPr lang="en-US" dirty="0" smtClean="0"/>
          </a:p>
          <a:p>
            <a:endParaRPr lang="en-US" dirty="0"/>
          </a:p>
          <a:p>
            <a:endParaRPr lang="en-US" dirty="0" smtClean="0"/>
          </a:p>
          <a:p>
            <a:r>
              <a:rPr lang="en-US" dirty="0" smtClean="0"/>
              <a:t>Once </a:t>
            </a:r>
            <a:r>
              <a:rPr lang="en-US" dirty="0"/>
              <a:t>done, press Finish</a:t>
            </a:r>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074601" y="1600200"/>
            <a:ext cx="620363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751512" y="3454400"/>
            <a:ext cx="1046207" cy="521970"/>
          </a:xfrm>
          <a:prstGeom prst="ellipse">
            <a:avLst/>
          </a:prstGeom>
          <a:noFill/>
          <a:ln w="571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3903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And – You’re Done!</a:t>
            </a:r>
          </a:p>
          <a:p>
            <a:endParaRPr lang="en-US" dirty="0"/>
          </a:p>
        </p:txBody>
      </p:sp>
      <p:sp>
        <p:nvSpPr>
          <p:cNvPr id="2" name="Title 1"/>
          <p:cNvSpPr>
            <a:spLocks noGrp="1"/>
          </p:cNvSpPr>
          <p:nvPr>
            <p:ph type="title"/>
          </p:nvPr>
        </p:nvSpPr>
        <p:spPr/>
        <p:txBody>
          <a:bodyPr>
            <a:normAutofit fontScale="90000"/>
          </a:bodyPr>
          <a:lstStyle/>
          <a:p>
            <a:r>
              <a:rPr lang="en-US" sz="4000" dirty="0" smtClean="0"/>
              <a:t>Configure the System</a:t>
            </a:r>
            <a:r>
              <a:rPr lang="en-US" sz="5400" dirty="0" smtClean="0"/>
              <a:t> </a:t>
            </a:r>
            <a:endParaRPr lang="en-US" sz="4000" dirty="0"/>
          </a:p>
        </p:txBody>
      </p:sp>
      <p:pic>
        <p:nvPicPr>
          <p:cNvPr id="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773613" y="1649482"/>
            <a:ext cx="6805612" cy="442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693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Time Estimation: Configuration</a:t>
            </a:r>
            <a:r>
              <a:rPr lang="en-US" sz="5400" dirty="0" smtClean="0"/>
              <a:t> </a:t>
            </a:r>
            <a:endParaRPr lang="en-US" sz="4000" dirty="0"/>
          </a:p>
        </p:txBody>
      </p:sp>
      <p:sp>
        <p:nvSpPr>
          <p:cNvPr id="3" name="Content Placeholder 2"/>
          <p:cNvSpPr>
            <a:spLocks noGrp="1"/>
          </p:cNvSpPr>
          <p:nvPr>
            <p:ph idx="1"/>
          </p:nvPr>
        </p:nvSpPr>
        <p:spPr/>
        <p:txBody>
          <a:bodyPr>
            <a:noAutofit/>
          </a:bodyPr>
          <a:lstStyle/>
          <a:p>
            <a:r>
              <a:rPr lang="en-US" sz="2400" dirty="0"/>
              <a:t>Organizational time (dependent on user and system</a:t>
            </a:r>
            <a:r>
              <a:rPr lang="en-US" sz="2400" dirty="0" smtClean="0"/>
              <a:t>)</a:t>
            </a:r>
            <a:endParaRPr lang="en-US" sz="2400" dirty="0"/>
          </a:p>
          <a:p>
            <a:r>
              <a:rPr lang="en-US" sz="2400" dirty="0"/>
              <a:t>Entering basic system information (10 – 15 </a:t>
            </a:r>
            <a:r>
              <a:rPr lang="en-US" sz="2400" dirty="0" smtClean="0"/>
              <a:t>minutes)</a:t>
            </a:r>
            <a:endParaRPr lang="en-US" sz="2400" dirty="0"/>
          </a:p>
          <a:p>
            <a:r>
              <a:rPr lang="en-US" sz="2400" dirty="0"/>
              <a:t>System mapping (0.5 – 3 </a:t>
            </a:r>
            <a:r>
              <a:rPr lang="en-US" sz="2400" dirty="0" smtClean="0"/>
              <a:t>seconds) </a:t>
            </a:r>
            <a:r>
              <a:rPr lang="en-US" sz="2400" dirty="0"/>
              <a:t>per </a:t>
            </a:r>
            <a:r>
              <a:rPr lang="en-US" sz="2400" dirty="0" smtClean="0"/>
              <a:t>panel</a:t>
            </a:r>
            <a:endParaRPr lang="en-US" sz="2400" dirty="0"/>
          </a:p>
          <a:p>
            <a:r>
              <a:rPr lang="en-US" sz="2400" dirty="0"/>
              <a:t>Entering MAC IDs (0.5 – 2 </a:t>
            </a:r>
            <a:r>
              <a:rPr lang="en-US" sz="2400" dirty="0" smtClean="0"/>
              <a:t>seconds) </a:t>
            </a:r>
            <a:r>
              <a:rPr lang="en-US" sz="2400" dirty="0"/>
              <a:t>per </a:t>
            </a:r>
            <a:r>
              <a:rPr lang="en-US" sz="2400" dirty="0" smtClean="0"/>
              <a:t>panel</a:t>
            </a:r>
            <a:endParaRPr lang="en-US" sz="2400" dirty="0"/>
          </a:p>
          <a:p>
            <a:pPr marL="0" indent="0">
              <a:buNone/>
            </a:pPr>
            <a:r>
              <a:rPr lang="en-US" sz="2400" dirty="0" smtClean="0"/>
              <a:t>	</a:t>
            </a:r>
          </a:p>
          <a:p>
            <a:pPr marL="0" indent="0">
              <a:buNone/>
            </a:pPr>
            <a:r>
              <a:rPr lang="en-US" sz="2400" dirty="0" smtClean="0"/>
              <a:t>	Note</a:t>
            </a:r>
            <a:r>
              <a:rPr lang="en-US" sz="2400" dirty="0"/>
              <a:t>:  Configuration times are given as </a:t>
            </a:r>
            <a:r>
              <a:rPr lang="en-US" sz="2400" dirty="0" smtClean="0"/>
              <a:t>	approximations</a:t>
            </a:r>
          </a:p>
        </p:txBody>
      </p:sp>
    </p:spTree>
    <p:extLst>
      <p:ext uri="{BB962C8B-B14F-4D97-AF65-F5344CB8AC3E}">
        <p14:creationId xmlns:p14="http://schemas.microsoft.com/office/powerpoint/2010/main" val="3685462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C:\Users\gal.bauer\Downloads\Increased_Revenue.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2140" y="4495800"/>
            <a:ext cx="1001144" cy="9418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tc-mysitemyway.s3.amazonaws.com/icons/legacy-previews/icons/glossy-silver-icons-business/081171-glossy-silver-icon-business-tools1.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2510" y="2998851"/>
            <a:ext cx="933105" cy="877824"/>
          </a:xfrm>
          <a:prstGeom prst="roundRect">
            <a:avLst>
              <a:gd name="adj" fmla="val 23959"/>
            </a:avLst>
          </a:prstGeom>
          <a:solidFill>
            <a:srgbClr val="FF9933"/>
          </a:solidFill>
          <a:ln>
            <a:noFill/>
          </a:ln>
          <a:effectLst/>
          <a:scene3d>
            <a:camera prst="orthographicFront">
              <a:rot lat="0" lon="0" rev="0"/>
            </a:camera>
            <a:lightRig rig="balanced" dir="t">
              <a:rot lat="0" lon="0" rev="8700000"/>
            </a:lightRig>
          </a:scene3d>
          <a:sp3d>
            <a:bevelT w="190500" h="38100"/>
          </a:sp3d>
        </p:spPr>
      </p:pic>
      <p:sp>
        <p:nvSpPr>
          <p:cNvPr id="3" name="Title 2"/>
          <p:cNvSpPr>
            <a:spLocks noGrp="1"/>
          </p:cNvSpPr>
          <p:nvPr>
            <p:ph type="title"/>
          </p:nvPr>
        </p:nvSpPr>
        <p:spPr/>
        <p:txBody>
          <a:bodyPr>
            <a:normAutofit fontScale="90000"/>
          </a:bodyPr>
          <a:lstStyle/>
          <a:p>
            <a:r>
              <a:rPr lang="en-US" sz="4000" dirty="0" smtClean="0"/>
              <a:t>Essential Steps</a:t>
            </a:r>
            <a:endParaRPr lang="en-US" sz="4000" dirty="0"/>
          </a:p>
        </p:txBody>
      </p:sp>
      <p:sp>
        <p:nvSpPr>
          <p:cNvPr id="4" name="Content Placeholder 3"/>
          <p:cNvSpPr>
            <a:spLocks noGrp="1"/>
          </p:cNvSpPr>
          <p:nvPr>
            <p:ph idx="1"/>
          </p:nvPr>
        </p:nvSpPr>
        <p:spPr>
          <a:xfrm>
            <a:off x="2844059" y="1600201"/>
            <a:ext cx="8735325" cy="4525963"/>
          </a:xfrm>
        </p:spPr>
        <p:txBody>
          <a:bodyPr>
            <a:normAutofit/>
          </a:bodyPr>
          <a:lstStyle/>
          <a:p>
            <a:pPr marL="0" indent="0">
              <a:buNone/>
            </a:pPr>
            <a:r>
              <a:rPr lang="en-US" sz="2800" dirty="0" smtClean="0"/>
              <a:t>Design</a:t>
            </a:r>
          </a:p>
          <a:p>
            <a:pPr marL="0" indent="0">
              <a:buNone/>
            </a:pPr>
            <a:endParaRPr lang="en-US" sz="2800" dirty="0"/>
          </a:p>
          <a:p>
            <a:pPr marL="0" indent="0">
              <a:buNone/>
            </a:pPr>
            <a:endParaRPr lang="en-US" sz="2800" dirty="0" smtClean="0"/>
          </a:p>
          <a:p>
            <a:pPr marL="0" indent="0">
              <a:buNone/>
            </a:pPr>
            <a:r>
              <a:rPr lang="en-US" sz="2800" dirty="0" smtClean="0"/>
              <a:t>Install</a:t>
            </a:r>
          </a:p>
          <a:p>
            <a:pPr marL="0" indent="0">
              <a:buNone/>
            </a:pPr>
            <a:endParaRPr lang="en-US" sz="2800" dirty="0"/>
          </a:p>
          <a:p>
            <a:pPr marL="0" indent="0">
              <a:buNone/>
            </a:pPr>
            <a:endParaRPr lang="en-US" sz="2800" dirty="0" smtClean="0"/>
          </a:p>
          <a:p>
            <a:pPr marL="0" indent="0">
              <a:buNone/>
            </a:pPr>
            <a:r>
              <a:rPr lang="en-US" sz="2800" dirty="0" smtClean="0"/>
              <a:t>Commission</a:t>
            </a:r>
            <a:endParaRPr lang="en-US" sz="2800" dirty="0"/>
          </a:p>
        </p:txBody>
      </p:sp>
      <p:pic>
        <p:nvPicPr>
          <p:cNvPr id="1026" name="Picture 2" descr="C:\Gal - TigoData\AAA_Customer Care\Training ppts\design_flexibility.gif">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2683" y="1447800"/>
            <a:ext cx="971985"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03185" y="2371725"/>
            <a:ext cx="628976" cy="276999"/>
          </a:xfrm>
          <a:prstGeom prst="rect">
            <a:avLst/>
          </a:prstGeom>
          <a:noFill/>
        </p:spPr>
        <p:txBody>
          <a:bodyPr wrap="square" rtlCol="0">
            <a:spAutoFit/>
          </a:bodyPr>
          <a:lstStyle/>
          <a:p>
            <a:r>
              <a:rPr lang="en-US" sz="1200" dirty="0" smtClean="0"/>
              <a:t>Design</a:t>
            </a:r>
            <a:endParaRPr lang="en-US" sz="1200" dirty="0"/>
          </a:p>
        </p:txBody>
      </p:sp>
      <p:sp>
        <p:nvSpPr>
          <p:cNvPr id="34" name="TextBox 33"/>
          <p:cNvSpPr txBox="1"/>
          <p:nvPr/>
        </p:nvSpPr>
        <p:spPr>
          <a:xfrm>
            <a:off x="1715881" y="3900815"/>
            <a:ext cx="582806" cy="276999"/>
          </a:xfrm>
          <a:prstGeom prst="rect">
            <a:avLst/>
          </a:prstGeom>
          <a:noFill/>
        </p:spPr>
        <p:txBody>
          <a:bodyPr wrap="square" rtlCol="0">
            <a:spAutoFit/>
          </a:bodyPr>
          <a:lstStyle/>
          <a:p>
            <a:r>
              <a:rPr lang="en-US" sz="1200" dirty="0" smtClean="0"/>
              <a:t>Install</a:t>
            </a:r>
            <a:endParaRPr lang="en-US" sz="1200" dirty="0"/>
          </a:p>
        </p:txBody>
      </p:sp>
      <p:sp>
        <p:nvSpPr>
          <p:cNvPr id="41" name="TextBox 40"/>
          <p:cNvSpPr txBox="1"/>
          <p:nvPr/>
        </p:nvSpPr>
        <p:spPr>
          <a:xfrm>
            <a:off x="1522412" y="5443865"/>
            <a:ext cx="973474" cy="276999"/>
          </a:xfrm>
          <a:prstGeom prst="rect">
            <a:avLst/>
          </a:prstGeom>
          <a:noFill/>
        </p:spPr>
        <p:txBody>
          <a:bodyPr wrap="square" rtlCol="0">
            <a:spAutoFit/>
          </a:bodyPr>
          <a:lstStyle/>
          <a:p>
            <a:r>
              <a:rPr lang="en-US" sz="1200" dirty="0" smtClean="0"/>
              <a:t>Commission</a:t>
            </a:r>
            <a:endParaRPr lang="en-US" sz="1200" dirty="0"/>
          </a:p>
        </p:txBody>
      </p:sp>
    </p:spTree>
    <p:extLst>
      <p:ext uri="{BB962C8B-B14F-4D97-AF65-F5344CB8AC3E}">
        <p14:creationId xmlns:p14="http://schemas.microsoft.com/office/powerpoint/2010/main" val="286955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Commission</a:t>
            </a:r>
            <a:endParaRPr lang="en-US"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185060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rina-Tigo1">
  <a:themeElements>
    <a:clrScheme name="Trina">
      <a:dk1>
        <a:srgbClr val="000000"/>
      </a:dk1>
      <a:lt1>
        <a:srgbClr val="FFFFFF"/>
      </a:lt1>
      <a:dk2>
        <a:srgbClr val="595959"/>
      </a:dk2>
      <a:lt2>
        <a:srgbClr val="00B0F0"/>
      </a:lt2>
      <a:accent1>
        <a:srgbClr val="00B0F0"/>
      </a:accent1>
      <a:accent2>
        <a:srgbClr val="666666"/>
      </a:accent2>
      <a:accent3>
        <a:srgbClr val="7ACDF6"/>
      </a:accent3>
      <a:accent4>
        <a:srgbClr val="000000"/>
      </a:accent4>
      <a:accent5>
        <a:srgbClr val="D9D9D9"/>
      </a:accent5>
      <a:accent6>
        <a:srgbClr val="E60000"/>
      </a:accent6>
      <a:hlink>
        <a:srgbClr val="E60000"/>
      </a:hlink>
      <a:folHlink>
        <a:srgbClr val="E60000"/>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N_Template 1">
    <a:dk1>
      <a:srgbClr val="4D4D4F"/>
    </a:dk1>
    <a:lt1>
      <a:srgbClr val="FFFFFF"/>
    </a:lt1>
    <a:dk2>
      <a:srgbClr val="4D4D4F"/>
    </a:dk2>
    <a:lt2>
      <a:srgbClr val="E7E8E9"/>
    </a:lt2>
    <a:accent1>
      <a:srgbClr val="E3001B"/>
    </a:accent1>
    <a:accent2>
      <a:srgbClr val="BCBEC0"/>
    </a:accent2>
    <a:accent3>
      <a:srgbClr val="FFFFFF"/>
    </a:accent3>
    <a:accent4>
      <a:srgbClr val="404042"/>
    </a:accent4>
    <a:accent5>
      <a:srgbClr val="EFAAAB"/>
    </a:accent5>
    <a:accent6>
      <a:srgbClr val="AAACAE"/>
    </a:accent6>
    <a:hlink>
      <a:srgbClr val="9D9FA2"/>
    </a:hlink>
    <a:folHlink>
      <a:srgbClr val="EE1C24"/>
    </a:folHlink>
  </a:clrScheme>
  <a:fontScheme name="EN_Template">
    <a:majorFont>
      <a:latin typeface="Arial Narrow"/>
      <a:ea typeface=""/>
      <a:cs typeface="Arial"/>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Fronius-Tigo2</Template>
  <TotalTime>10471</TotalTime>
  <Words>3669</Words>
  <Application>Microsoft Office PowerPoint</Application>
  <PresentationFormat>Custom</PresentationFormat>
  <Paragraphs>797</Paragraphs>
  <Slides>125</Slides>
  <Notes>106</Notes>
  <HiddenSlides>52</HiddenSlides>
  <MMClips>1</MMClips>
  <ScaleCrop>false</ScaleCrop>
  <HeadingPairs>
    <vt:vector size="4" baseType="variant">
      <vt:variant>
        <vt:lpstr>Theme</vt:lpstr>
      </vt:variant>
      <vt:variant>
        <vt:i4>1</vt:i4>
      </vt:variant>
      <vt:variant>
        <vt:lpstr>Slide Titles</vt:lpstr>
      </vt:variant>
      <vt:variant>
        <vt:i4>125</vt:i4>
      </vt:variant>
    </vt:vector>
  </HeadingPairs>
  <TitlesOfParts>
    <vt:vector size="126" baseType="lpstr">
      <vt:lpstr>Trina-Tigo1</vt:lpstr>
      <vt:lpstr>Bring Your Smart Module to Life</vt:lpstr>
      <vt:lpstr>Agenda </vt:lpstr>
      <vt:lpstr>Agenda </vt:lpstr>
      <vt:lpstr>Tigo Solution as Easy as: 1 2 3</vt:lpstr>
      <vt:lpstr>Solution Overview </vt:lpstr>
      <vt:lpstr>Solution Overview </vt:lpstr>
      <vt:lpstr>Solution Overview </vt:lpstr>
      <vt:lpstr>Tigo System</vt:lpstr>
      <vt:lpstr>Agenda </vt:lpstr>
      <vt:lpstr>Agenda </vt:lpstr>
      <vt:lpstr>Essential Steps</vt:lpstr>
      <vt:lpstr>Solution Benefits: 1 2 3</vt:lpstr>
      <vt:lpstr>Design</vt:lpstr>
      <vt:lpstr>Design</vt:lpstr>
      <vt:lpstr>1 Smart Module</vt:lpstr>
      <vt:lpstr>Pick Any Inverter    </vt:lpstr>
      <vt:lpstr>String Sizing </vt:lpstr>
      <vt:lpstr>String Sizing Example </vt:lpstr>
      <vt:lpstr>String Length Calculation </vt:lpstr>
      <vt:lpstr>Results with Fronius IG Plus A </vt:lpstr>
      <vt:lpstr>Layout </vt:lpstr>
      <vt:lpstr>Parallel Strings </vt:lpstr>
      <vt:lpstr>Design in Shade </vt:lpstr>
      <vt:lpstr>Different Orientations </vt:lpstr>
      <vt:lpstr>2 Gateway</vt:lpstr>
      <vt:lpstr>RS485 Cables  </vt:lpstr>
      <vt:lpstr>Gateway Layout  </vt:lpstr>
      <vt:lpstr>Gateway Layout: Obstacles </vt:lpstr>
      <vt:lpstr>Gateway Layout: Summary </vt:lpstr>
      <vt:lpstr>PowerPoint Presentation</vt:lpstr>
      <vt:lpstr>PowerPoint Presentation</vt:lpstr>
      <vt:lpstr>3 Management Unit</vt:lpstr>
      <vt:lpstr>Requirements </vt:lpstr>
      <vt:lpstr>Accessories </vt:lpstr>
      <vt:lpstr>Design Summary  </vt:lpstr>
      <vt:lpstr>Essential Steps</vt:lpstr>
      <vt:lpstr>Install</vt:lpstr>
      <vt:lpstr>Smart Install </vt:lpstr>
      <vt:lpstr>Install the MMU </vt:lpstr>
      <vt:lpstr>Install the MMU </vt:lpstr>
      <vt:lpstr>Install the MMU </vt:lpstr>
      <vt:lpstr>Install the MMU </vt:lpstr>
      <vt:lpstr>Install the MMU </vt:lpstr>
      <vt:lpstr>Install the MMU </vt:lpstr>
      <vt:lpstr>Install the Gateway </vt:lpstr>
      <vt:lpstr>Install the Gateway </vt:lpstr>
      <vt:lpstr>Install the Gateway </vt:lpstr>
      <vt:lpstr>Install the Smart Modules </vt:lpstr>
      <vt:lpstr>Install the Smart Modules </vt:lpstr>
      <vt:lpstr>Time Estimation: Installation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Configure the System </vt:lpstr>
      <vt:lpstr>Time Estimation: Configuration </vt:lpstr>
      <vt:lpstr>Essential Steps</vt:lpstr>
      <vt:lpstr>Commission</vt:lpstr>
      <vt:lpstr>Run Tests </vt:lpstr>
      <vt:lpstr>Initiate Discovery </vt:lpstr>
      <vt:lpstr>Initiate Discovery </vt:lpstr>
      <vt:lpstr>Initiate Discovery </vt:lpstr>
      <vt:lpstr>Double Check</vt:lpstr>
      <vt:lpstr>And – On Site is Done! </vt:lpstr>
      <vt:lpstr>Time Estimation: Discovery </vt:lpstr>
      <vt:lpstr>Commission Smart </vt:lpstr>
      <vt:lpstr>Commission Smart </vt:lpstr>
      <vt:lpstr>Commission Smart </vt:lpstr>
      <vt:lpstr>Commission Smart </vt:lpstr>
      <vt:lpstr>Easier O&amp;M </vt:lpstr>
      <vt:lpstr>Operations &amp; Maintenance</vt:lpstr>
      <vt:lpstr>Operations &amp; Maintenance</vt:lpstr>
      <vt:lpstr>Operations &amp; Maintenance</vt:lpstr>
      <vt:lpstr>Operations &amp; Maintenance</vt:lpstr>
      <vt:lpstr>Operations &amp; Maintenance</vt:lpstr>
      <vt:lpstr>Operations &amp; Maintenance</vt:lpstr>
      <vt:lpstr>Agenda </vt:lpstr>
      <vt:lpstr>Agenda </vt:lpstr>
      <vt:lpstr>Tigo System</vt:lpstr>
      <vt:lpstr>Design Summary  </vt:lpstr>
      <vt:lpstr>Keys to Success </vt:lpstr>
      <vt:lpstr>Discover Using a World of Resources</vt:lpstr>
      <vt:lpstr>And Provide Your Customers with Product Training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 Bauer</dc:creator>
  <cp:lastModifiedBy>Gal Bauer</cp:lastModifiedBy>
  <cp:revision>467</cp:revision>
  <dcterms:created xsi:type="dcterms:W3CDTF">2014-03-25T21:05:42Z</dcterms:created>
  <dcterms:modified xsi:type="dcterms:W3CDTF">2014-10-03T01:38:30Z</dcterms:modified>
</cp:coreProperties>
</file>